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90" r:id="rId3"/>
    <p:sldId id="289" r:id="rId4"/>
    <p:sldId id="291" r:id="rId5"/>
    <p:sldId id="292" r:id="rId6"/>
    <p:sldId id="293" r:id="rId7"/>
    <p:sldId id="294" r:id="rId8"/>
    <p:sldId id="295" r:id="rId9"/>
    <p:sldId id="296" r:id="rId10"/>
    <p:sldId id="307" r:id="rId11"/>
    <p:sldId id="297" r:id="rId12"/>
    <p:sldId id="308" r:id="rId13"/>
    <p:sldId id="298" r:id="rId14"/>
    <p:sldId id="299" r:id="rId15"/>
    <p:sldId id="302" r:id="rId16"/>
    <p:sldId id="304" r:id="rId17"/>
    <p:sldId id="300" r:id="rId18"/>
    <p:sldId id="303" r:id="rId19"/>
    <p:sldId id="306" r:id="rId20"/>
    <p:sldId id="301" r:id="rId21"/>
    <p:sldId id="305" r:id="rId22"/>
    <p:sldId id="30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6765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56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691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554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6392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110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389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76756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48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8089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43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84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62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59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535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5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135949-90B8-44B7-B003-977775F47836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5D6A5-089E-4DAA-9A69-A530C01460F4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4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gelfire.com/tx4/cus/shapes/csharp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Objektumorientált programozás C</a:t>
            </a:r>
            <a:r>
              <a:rPr lang="en-GB" dirty="0" smtClean="0"/>
              <a:t>#-ban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1570" y="4050837"/>
            <a:ext cx="7766936" cy="2316096"/>
          </a:xfrm>
        </p:spPr>
        <p:txBody>
          <a:bodyPr>
            <a:normAutofit/>
          </a:bodyPr>
          <a:lstStyle/>
          <a:p>
            <a:r>
              <a:rPr lang="hu-HU" dirty="0" smtClean="0"/>
              <a:t>Fejér Magdolna</a:t>
            </a:r>
          </a:p>
          <a:p>
            <a:endParaRPr lang="hu-HU" dirty="0"/>
          </a:p>
          <a:p>
            <a:endParaRPr lang="en-GB" dirty="0" smtClean="0"/>
          </a:p>
          <a:p>
            <a:pPr algn="ctr"/>
            <a:r>
              <a:rPr lang="en-GB" dirty="0" err="1" smtClean="0"/>
              <a:t>Marosv</a:t>
            </a:r>
            <a:r>
              <a:rPr lang="hu-HU" dirty="0" err="1" smtClean="0"/>
              <a:t>ásárhely</a:t>
            </a:r>
            <a:endParaRPr lang="en-GB" dirty="0" smtClean="0"/>
          </a:p>
          <a:p>
            <a:pPr algn="ctr"/>
            <a:r>
              <a:rPr lang="en-GB" dirty="0" smtClean="0"/>
              <a:t>2019.0</a:t>
            </a:r>
            <a:r>
              <a:rPr lang="hu-HU" dirty="0" smtClean="0"/>
              <a:t>6</a:t>
            </a:r>
            <a:r>
              <a:rPr lang="en-GB" dirty="0" smtClean="0"/>
              <a:t>.</a:t>
            </a:r>
            <a:r>
              <a:rPr lang="hu-HU" dirty="0" smtClean="0"/>
              <a:t>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8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1. </a:t>
            </a:r>
            <a:r>
              <a:rPr lang="en-GB" dirty="0" err="1" smtClean="0"/>
              <a:t>Felada</a:t>
            </a:r>
            <a:r>
              <a:rPr lang="hu-HU" dirty="0" smtClean="0"/>
              <a:t>t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3" y="1590675"/>
            <a:ext cx="9553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Hozzunk</a:t>
            </a:r>
            <a:r>
              <a:rPr lang="en-GB" dirty="0" smtClean="0"/>
              <a:t> l</a:t>
            </a:r>
            <a:r>
              <a:rPr lang="hu-HU" dirty="0" smtClean="0"/>
              <a:t>étre egy </a:t>
            </a:r>
            <a:r>
              <a:rPr lang="hu-HU" b="1" dirty="0"/>
              <a:t>P</a:t>
            </a:r>
            <a:r>
              <a:rPr lang="hu-HU" b="1" dirty="0" smtClean="0"/>
              <a:t>ont</a:t>
            </a:r>
            <a:r>
              <a:rPr lang="hu-HU" dirty="0" smtClean="0"/>
              <a:t> osztályt: egy x és egy y mezővel, és lássuk el </a:t>
            </a:r>
            <a:r>
              <a:rPr lang="hu-HU" dirty="0" err="1" smtClean="0"/>
              <a:t>konstrukrorral</a:t>
            </a:r>
            <a:r>
              <a:rPr lang="hu-HU" dirty="0" smtClean="0"/>
              <a:t>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849" y="2276475"/>
            <a:ext cx="3571875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9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1. </a:t>
            </a:r>
            <a:r>
              <a:rPr lang="en-GB" dirty="0" err="1" smtClean="0"/>
              <a:t>Felada</a:t>
            </a:r>
            <a:r>
              <a:rPr lang="hu-HU" dirty="0" smtClean="0"/>
              <a:t>t</a:t>
            </a:r>
            <a:endParaRPr lang="hu-H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675" y="1643062"/>
            <a:ext cx="590550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1. </a:t>
            </a:r>
            <a:r>
              <a:rPr lang="en-GB" dirty="0" err="1" smtClean="0"/>
              <a:t>Felada</a:t>
            </a:r>
            <a:r>
              <a:rPr lang="hu-HU" dirty="0" smtClean="0"/>
              <a:t>t</a:t>
            </a:r>
            <a:endParaRPr lang="hu-H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950" y="1852612"/>
            <a:ext cx="386715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2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2. </a:t>
            </a:r>
            <a:r>
              <a:rPr lang="en-GB" dirty="0" err="1" smtClean="0"/>
              <a:t>Felada</a:t>
            </a:r>
            <a:r>
              <a:rPr lang="hu-HU" dirty="0" smtClean="0"/>
              <a:t>t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4" y="2209800"/>
            <a:ext cx="9553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Hozzunk</a:t>
            </a:r>
            <a:r>
              <a:rPr lang="en-GB" dirty="0" smtClean="0"/>
              <a:t> l</a:t>
            </a:r>
            <a:r>
              <a:rPr lang="hu-HU" dirty="0" smtClean="0"/>
              <a:t>étre egy </a:t>
            </a:r>
            <a:r>
              <a:rPr lang="hu-HU" b="1" dirty="0" smtClean="0"/>
              <a:t>Téglalap</a:t>
            </a:r>
            <a:r>
              <a:rPr lang="hu-HU" dirty="0" smtClean="0"/>
              <a:t> osztályt: egy szélesség és egy hosszúság mezővel. A </a:t>
            </a:r>
            <a:r>
              <a:rPr lang="hu-HU" b="1" dirty="0" smtClean="0"/>
              <a:t>Téglalap</a:t>
            </a:r>
            <a:r>
              <a:rPr lang="hu-HU" dirty="0" smtClean="0"/>
              <a:t> osztályhoz </a:t>
            </a:r>
            <a:r>
              <a:rPr lang="hu-HU" dirty="0" err="1" smtClean="0"/>
              <a:t>tarozzanak</a:t>
            </a:r>
            <a:r>
              <a:rPr lang="hu-HU" dirty="0" smtClean="0"/>
              <a:t> a következők: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</a:t>
            </a:r>
            <a:r>
              <a:rPr lang="hu-HU" dirty="0" smtClean="0"/>
              <a:t>onstruktor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err="1" smtClean="0"/>
              <a:t>Destruktor</a:t>
            </a: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Terület metódus: amely kiszámolja a téglalap területét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Kerület metódus: </a:t>
            </a:r>
            <a:r>
              <a:rPr lang="hu-HU" dirty="0"/>
              <a:t>amely kiszámolja a téglalap </a:t>
            </a:r>
            <a:r>
              <a:rPr lang="hu-HU" dirty="0" smtClean="0"/>
              <a:t>kerületét</a:t>
            </a:r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6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Grafikus felület C</a:t>
            </a:r>
            <a:r>
              <a:rPr lang="en-GB" dirty="0" smtClean="0"/>
              <a:t>#-ban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3" y="2209800"/>
            <a:ext cx="96583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Graphics </a:t>
            </a:r>
            <a:r>
              <a:rPr lang="en-GB" dirty="0" err="1" smtClean="0"/>
              <a:t>osztály</a:t>
            </a:r>
            <a:r>
              <a:rPr lang="en-GB" dirty="0" smtClean="0"/>
              <a:t> </a:t>
            </a:r>
            <a:r>
              <a:rPr lang="hu-HU" dirty="0" smtClean="0"/>
              <a:t>(</a:t>
            </a:r>
            <a:r>
              <a:rPr lang="en-GB" dirty="0" err="1" smtClean="0"/>
              <a:t>System.Drawing</a:t>
            </a:r>
            <a:r>
              <a:rPr lang="en-GB" dirty="0" smtClean="0"/>
              <a:t> </a:t>
            </a:r>
            <a:r>
              <a:rPr lang="hu-HU" dirty="0" smtClean="0"/>
              <a:t>) </a:t>
            </a:r>
            <a:r>
              <a:rPr lang="en-GB" dirty="0" smtClean="0"/>
              <a:t>met</a:t>
            </a:r>
            <a:r>
              <a:rPr lang="hu-HU" dirty="0" err="1" smtClean="0"/>
              <a:t>ódusai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pPr lvl="1"/>
            <a:r>
              <a:rPr lang="en-GB" b="1" dirty="0" err="1" smtClean="0"/>
              <a:t>DrawLine</a:t>
            </a:r>
            <a:endParaRPr lang="en-GB" b="1" dirty="0" smtClean="0"/>
          </a:p>
          <a:p>
            <a:pPr lvl="1"/>
            <a:r>
              <a:rPr lang="en-GB" b="1" dirty="0" err="1" smtClean="0"/>
              <a:t>DrawEllipse</a:t>
            </a:r>
            <a:endParaRPr lang="hu-HU" b="1" dirty="0" smtClean="0"/>
          </a:p>
          <a:p>
            <a:pPr lvl="1"/>
            <a:r>
              <a:rPr lang="hu-HU" b="1" dirty="0" err="1" smtClean="0"/>
              <a:t>DrawRectangle</a:t>
            </a:r>
            <a:endParaRPr lang="hu-HU" b="1" dirty="0" smtClean="0"/>
          </a:p>
          <a:p>
            <a:pPr lvl="1"/>
            <a:r>
              <a:rPr lang="hu-HU" b="1" dirty="0" err="1" smtClean="0"/>
              <a:t>FillRectangle</a:t>
            </a:r>
            <a:endParaRPr lang="hu-HU" b="1" dirty="0" smtClean="0"/>
          </a:p>
          <a:p>
            <a:pPr lvl="1"/>
            <a:r>
              <a:rPr lang="hu-HU" b="1" dirty="0" err="1" smtClean="0"/>
              <a:t>FillEllipse</a:t>
            </a:r>
            <a:endParaRPr lang="hu-HU" b="1" dirty="0" smtClean="0"/>
          </a:p>
          <a:p>
            <a:pPr lvl="1"/>
            <a:r>
              <a:rPr lang="hu-HU" b="1" dirty="0" err="1"/>
              <a:t>DrawImage</a:t>
            </a:r>
            <a:endParaRPr lang="hu-HU" b="1" dirty="0"/>
          </a:p>
          <a:p>
            <a:pPr lvl="1"/>
            <a:r>
              <a:rPr lang="hu-HU" b="1" dirty="0" err="1" smtClean="0"/>
              <a:t>DrawString</a:t>
            </a:r>
            <a:endParaRPr lang="hu-HU" b="1" dirty="0" smtClean="0"/>
          </a:p>
          <a:p>
            <a:pPr lvl="1"/>
            <a:endParaRPr lang="hu-HU" b="1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en-GB" dirty="0" smtClean="0"/>
              <a:t> </a:t>
            </a:r>
            <a:endParaRPr lang="hu-HU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26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Grafikus felület C</a:t>
            </a:r>
            <a:r>
              <a:rPr lang="en-GB" dirty="0" smtClean="0"/>
              <a:t>#-ban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95323" y="1828800"/>
            <a:ext cx="96583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b="1" dirty="0" err="1"/>
              <a:t>DrawLine</a:t>
            </a:r>
            <a:r>
              <a:rPr lang="en-GB" dirty="0"/>
              <a:t> </a:t>
            </a:r>
            <a:r>
              <a:rPr lang="hu-HU" dirty="0" smtClean="0"/>
              <a:t>metódus</a:t>
            </a:r>
            <a:r>
              <a:rPr lang="en-GB" dirty="0" smtClean="0"/>
              <a:t> </a:t>
            </a:r>
            <a:r>
              <a:rPr lang="en-GB" dirty="0" err="1"/>
              <a:t>segítségével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adott</a:t>
            </a:r>
            <a:r>
              <a:rPr lang="en-GB" dirty="0"/>
              <a:t> </a:t>
            </a:r>
            <a:r>
              <a:rPr lang="hu-HU" dirty="0" smtClean="0"/>
              <a:t>ceruzával, </a:t>
            </a:r>
            <a:r>
              <a:rPr lang="en-GB" dirty="0" err="1" smtClean="0"/>
              <a:t>két</a:t>
            </a:r>
            <a:r>
              <a:rPr lang="en-GB" dirty="0" smtClean="0"/>
              <a:t> </a:t>
            </a:r>
            <a:r>
              <a:rPr lang="en-GB" dirty="0" err="1"/>
              <a:t>pont</a:t>
            </a:r>
            <a:r>
              <a:rPr lang="en-GB" dirty="0"/>
              <a:t> </a:t>
            </a:r>
            <a:r>
              <a:rPr lang="en-GB" dirty="0" err="1"/>
              <a:t>között</a:t>
            </a:r>
            <a:r>
              <a:rPr lang="en-GB" dirty="0"/>
              <a:t> </a:t>
            </a:r>
            <a:r>
              <a:rPr lang="en-GB" dirty="0" err="1"/>
              <a:t>rajzolhatunk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 smtClean="0"/>
              <a:t>egyenest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pPr lvl="2"/>
            <a:r>
              <a:rPr lang="en-GB" b="1" dirty="0"/>
              <a:t>public void </a:t>
            </a:r>
            <a:r>
              <a:rPr lang="en-GB" b="1" dirty="0" err="1" smtClean="0"/>
              <a:t>DrawLine</a:t>
            </a:r>
            <a:r>
              <a:rPr lang="hu-HU" b="1" dirty="0"/>
              <a:t>(</a:t>
            </a:r>
            <a:endParaRPr lang="en-GB" b="1" dirty="0"/>
          </a:p>
          <a:p>
            <a:pPr lvl="3"/>
            <a:r>
              <a:rPr lang="en-GB" b="1" dirty="0"/>
              <a:t>Pen </a:t>
            </a:r>
            <a:r>
              <a:rPr lang="hu-HU" b="1" dirty="0" smtClean="0"/>
              <a:t>ceruza,</a:t>
            </a:r>
            <a:r>
              <a:rPr lang="en-GB" b="1" dirty="0" smtClean="0"/>
              <a:t> 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 smtClean="0"/>
              <a:t>int</a:t>
            </a:r>
            <a:r>
              <a:rPr lang="en-GB" b="1" dirty="0" smtClean="0"/>
              <a:t> x1</a:t>
            </a:r>
            <a:r>
              <a:rPr lang="hu-HU" b="1" dirty="0" smtClean="0"/>
              <a:t>,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en-GB" b="1" dirty="0" smtClean="0"/>
              <a:t>y1</a:t>
            </a:r>
            <a:r>
              <a:rPr lang="hu-HU" b="1" dirty="0" smtClean="0"/>
              <a:t>,</a:t>
            </a:r>
            <a:endParaRPr lang="en-GB" b="1" dirty="0" smtClean="0"/>
          </a:p>
          <a:p>
            <a:pPr lvl="3"/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en-GB" b="1" dirty="0" smtClean="0"/>
              <a:t>x2</a:t>
            </a:r>
            <a:r>
              <a:rPr lang="hu-HU" b="1" dirty="0" smtClean="0"/>
              <a:t>,</a:t>
            </a:r>
            <a:endParaRPr lang="en-GB" b="1" dirty="0" smtClean="0"/>
          </a:p>
          <a:p>
            <a:pPr lvl="3"/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en-GB" b="1" dirty="0" smtClean="0"/>
              <a:t>y2</a:t>
            </a:r>
            <a:r>
              <a:rPr lang="hu-HU" b="1" dirty="0" smtClean="0"/>
              <a:t>)</a:t>
            </a:r>
            <a:endParaRPr lang="en-GB" b="1" dirty="0"/>
          </a:p>
          <a:p>
            <a:r>
              <a:rPr lang="en-GB" dirty="0" smtClean="0"/>
              <a:t> </a:t>
            </a:r>
            <a:endParaRPr lang="hu-HU" dirty="0" smtClean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95323" y="4619625"/>
            <a:ext cx="7181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Példa: </a:t>
            </a:r>
          </a:p>
          <a:p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/>
              <a:t>Graphics g = </a:t>
            </a:r>
            <a:r>
              <a:rPr lang="en-GB" dirty="0" err="1"/>
              <a:t>e.Graphics</a:t>
            </a:r>
            <a:r>
              <a:rPr lang="en-GB" dirty="0"/>
              <a:t>;</a:t>
            </a:r>
          </a:p>
          <a:p>
            <a:pPr lvl="1"/>
            <a:r>
              <a:rPr lang="en-GB" dirty="0" smtClean="0"/>
              <a:t>Pen </a:t>
            </a:r>
            <a:r>
              <a:rPr lang="en-GB" dirty="0" err="1"/>
              <a:t>ceruza</a:t>
            </a:r>
            <a:r>
              <a:rPr lang="en-GB" dirty="0"/>
              <a:t> = new Pen(</a:t>
            </a:r>
            <a:r>
              <a:rPr lang="en-GB" dirty="0" err="1"/>
              <a:t>Color.Green</a:t>
            </a:r>
            <a:r>
              <a:rPr lang="en-GB" dirty="0"/>
              <a:t>);</a:t>
            </a:r>
            <a:endParaRPr lang="hu-HU" dirty="0"/>
          </a:p>
          <a:p>
            <a:pPr lvl="1"/>
            <a:r>
              <a:rPr lang="it-IT" dirty="0"/>
              <a:t>g.DrawLine(ceruza, 2, 2, 40, 100);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Grafikus felület C</a:t>
            </a:r>
            <a:r>
              <a:rPr lang="en-GB" dirty="0" smtClean="0"/>
              <a:t>#-ban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2" y="2209800"/>
            <a:ext cx="109728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b="1" dirty="0" smtClean="0"/>
              <a:t>Draw</a:t>
            </a:r>
            <a:r>
              <a:rPr lang="hu-HU" b="1" dirty="0" err="1" smtClean="0"/>
              <a:t>Ellipse</a:t>
            </a:r>
            <a:r>
              <a:rPr lang="en-GB" dirty="0" smtClean="0"/>
              <a:t> </a:t>
            </a:r>
            <a:r>
              <a:rPr lang="hu-HU" dirty="0" smtClean="0"/>
              <a:t>metódus</a:t>
            </a:r>
            <a:r>
              <a:rPr lang="en-GB" dirty="0" smtClean="0"/>
              <a:t> </a:t>
            </a:r>
            <a:r>
              <a:rPr lang="en-GB" dirty="0" err="1"/>
              <a:t>segítségével</a:t>
            </a:r>
            <a:r>
              <a:rPr lang="en-GB" dirty="0"/>
              <a:t> </a:t>
            </a:r>
            <a:r>
              <a:rPr lang="hu-HU" dirty="0" smtClean="0"/>
              <a:t>egy </a:t>
            </a:r>
            <a:r>
              <a:rPr lang="hu-HU" dirty="0"/>
              <a:t>megadott ceruzával egy adott méretű </a:t>
            </a:r>
            <a:r>
              <a:rPr lang="hu-HU" dirty="0" smtClean="0"/>
              <a:t>ellipszis rajzolható: </a:t>
            </a:r>
            <a:endParaRPr lang="en-GB" dirty="0" smtClean="0"/>
          </a:p>
          <a:p>
            <a:endParaRPr lang="hu-HU" dirty="0" smtClean="0"/>
          </a:p>
          <a:p>
            <a:pPr lvl="2"/>
            <a:r>
              <a:rPr lang="en-GB" b="1" dirty="0"/>
              <a:t>public void </a:t>
            </a:r>
            <a:r>
              <a:rPr lang="en-GB" b="1" dirty="0" smtClean="0"/>
              <a:t>Draw</a:t>
            </a:r>
            <a:r>
              <a:rPr lang="hu-HU" b="1" dirty="0" err="1" smtClean="0"/>
              <a:t>Ellipse</a:t>
            </a:r>
            <a:r>
              <a:rPr lang="hu-HU" b="1" dirty="0" smtClean="0"/>
              <a:t>(</a:t>
            </a:r>
            <a:endParaRPr lang="en-GB" b="1" dirty="0" smtClean="0"/>
          </a:p>
          <a:p>
            <a:pPr lvl="3"/>
            <a:r>
              <a:rPr lang="en-GB" b="1" dirty="0" smtClean="0"/>
              <a:t>Pen </a:t>
            </a:r>
            <a:r>
              <a:rPr lang="hu-HU" b="1" dirty="0" smtClean="0"/>
              <a:t>ceruza,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en-GB" b="1" dirty="0" smtClean="0"/>
              <a:t>x</a:t>
            </a:r>
            <a:r>
              <a:rPr lang="hu-HU" b="1" dirty="0" smtClean="0"/>
              <a:t>,</a:t>
            </a:r>
            <a:r>
              <a:rPr lang="en-GB" b="1" dirty="0" smtClean="0"/>
              <a:t> 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en-GB" b="1" dirty="0" smtClean="0"/>
              <a:t>y</a:t>
            </a:r>
            <a:r>
              <a:rPr lang="hu-HU" b="1" dirty="0" smtClean="0"/>
              <a:t>,</a:t>
            </a:r>
            <a:r>
              <a:rPr lang="en-GB" b="1" dirty="0" smtClean="0"/>
              <a:t> 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 smtClean="0"/>
              <a:t>szélesség,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 smtClean="0"/>
              <a:t>magasság)</a:t>
            </a:r>
            <a:endParaRPr lang="en-GB" b="1" dirty="0"/>
          </a:p>
          <a:p>
            <a:pPr lvl="2"/>
            <a:endParaRPr lang="en-GB" b="1" dirty="0"/>
          </a:p>
          <a:p>
            <a:r>
              <a:rPr lang="en-GB" dirty="0" smtClean="0"/>
              <a:t> </a:t>
            </a:r>
            <a:endParaRPr lang="hu-HU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95323" y="4619625"/>
            <a:ext cx="7181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Példa: </a:t>
            </a:r>
          </a:p>
          <a:p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 smtClean="0"/>
              <a:t>G</a:t>
            </a:r>
            <a:r>
              <a:rPr lang="hu-HU" dirty="0" err="1" smtClean="0"/>
              <a:t>ra</a:t>
            </a:r>
            <a:r>
              <a:rPr lang="en-GB" dirty="0" err="1" smtClean="0"/>
              <a:t>phics</a:t>
            </a:r>
            <a:r>
              <a:rPr lang="en-GB" dirty="0" smtClean="0"/>
              <a:t> </a:t>
            </a:r>
            <a:r>
              <a:rPr lang="en-GB" dirty="0"/>
              <a:t>g = </a:t>
            </a:r>
            <a:r>
              <a:rPr lang="en-GB" dirty="0" err="1" smtClean="0"/>
              <a:t>e.Graphics</a:t>
            </a:r>
            <a:r>
              <a:rPr lang="en-GB" dirty="0" smtClean="0"/>
              <a:t>;</a:t>
            </a:r>
            <a:endParaRPr lang="hu-HU" dirty="0" smtClean="0"/>
          </a:p>
          <a:p>
            <a:pPr lvl="1"/>
            <a:r>
              <a:rPr lang="en-GB" dirty="0" smtClean="0"/>
              <a:t>Pen </a:t>
            </a:r>
            <a:r>
              <a:rPr lang="en-GB" dirty="0" err="1"/>
              <a:t>ceruza</a:t>
            </a:r>
            <a:r>
              <a:rPr lang="en-GB" dirty="0"/>
              <a:t> = new </a:t>
            </a:r>
            <a:r>
              <a:rPr lang="en-GB" dirty="0" smtClean="0"/>
              <a:t>Pen(</a:t>
            </a:r>
            <a:r>
              <a:rPr lang="en-GB" dirty="0" err="1" smtClean="0"/>
              <a:t>Color</a:t>
            </a:r>
            <a:r>
              <a:rPr lang="en-GB" dirty="0" smtClean="0"/>
              <a:t>.</a:t>
            </a:r>
            <a:r>
              <a:rPr lang="hu-HU" dirty="0" smtClean="0"/>
              <a:t>Red</a:t>
            </a:r>
            <a:r>
              <a:rPr lang="en-GB" dirty="0" smtClean="0"/>
              <a:t>);</a:t>
            </a:r>
            <a:endParaRPr lang="hu-HU" dirty="0"/>
          </a:p>
          <a:p>
            <a:pPr lvl="1"/>
            <a:r>
              <a:rPr lang="en-GB" dirty="0" err="1"/>
              <a:t>g.DrawEllipse</a:t>
            </a:r>
            <a:r>
              <a:rPr lang="en-GB" dirty="0"/>
              <a:t>(</a:t>
            </a:r>
            <a:r>
              <a:rPr lang="en-GB" dirty="0" err="1"/>
              <a:t>ceruza</a:t>
            </a:r>
            <a:r>
              <a:rPr lang="en-GB" dirty="0"/>
              <a:t>, 100, 100, 100, 100);</a:t>
            </a:r>
          </a:p>
        </p:txBody>
      </p:sp>
    </p:spTree>
    <p:extLst>
      <p:ext uri="{BB962C8B-B14F-4D97-AF65-F5344CB8AC3E}">
        <p14:creationId xmlns:p14="http://schemas.microsoft.com/office/powerpoint/2010/main" val="27814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Grafikus felület C</a:t>
            </a:r>
            <a:r>
              <a:rPr lang="en-GB" dirty="0" smtClean="0"/>
              <a:t>#-ban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2" y="2209800"/>
            <a:ext cx="109728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b="1" dirty="0" err="1" smtClean="0"/>
              <a:t>DrawRectangle</a:t>
            </a:r>
            <a:r>
              <a:rPr lang="en-GB" dirty="0" smtClean="0"/>
              <a:t> </a:t>
            </a:r>
            <a:r>
              <a:rPr lang="hu-HU" dirty="0" smtClean="0"/>
              <a:t>metódus</a:t>
            </a:r>
            <a:r>
              <a:rPr lang="en-GB" dirty="0" smtClean="0"/>
              <a:t> </a:t>
            </a:r>
            <a:r>
              <a:rPr lang="en-GB" dirty="0" err="1"/>
              <a:t>segítségével</a:t>
            </a:r>
            <a:r>
              <a:rPr lang="en-GB" dirty="0"/>
              <a:t> </a:t>
            </a:r>
            <a:r>
              <a:rPr lang="hu-HU" dirty="0" smtClean="0"/>
              <a:t>egy </a:t>
            </a:r>
            <a:r>
              <a:rPr lang="hu-HU" dirty="0"/>
              <a:t>megadott ceruzával egy adott méretű </a:t>
            </a:r>
            <a:r>
              <a:rPr lang="en-GB" dirty="0" smtClean="0"/>
              <a:t>t</a:t>
            </a:r>
            <a:r>
              <a:rPr lang="hu-HU" dirty="0" err="1" smtClean="0"/>
              <a:t>églalap</a:t>
            </a:r>
            <a:r>
              <a:rPr lang="hu-HU" dirty="0" smtClean="0"/>
              <a:t> rajzolható: </a:t>
            </a:r>
            <a:endParaRPr lang="en-GB" dirty="0" smtClean="0"/>
          </a:p>
          <a:p>
            <a:endParaRPr lang="hu-HU" dirty="0" smtClean="0"/>
          </a:p>
          <a:p>
            <a:pPr lvl="2"/>
            <a:r>
              <a:rPr lang="en-GB" b="1" dirty="0"/>
              <a:t>public void </a:t>
            </a:r>
            <a:r>
              <a:rPr lang="en-GB" b="1" dirty="0" err="1" smtClean="0"/>
              <a:t>DrawRectangle</a:t>
            </a:r>
            <a:r>
              <a:rPr lang="hu-HU" b="1" dirty="0" smtClean="0"/>
              <a:t>(</a:t>
            </a:r>
          </a:p>
          <a:p>
            <a:pPr lvl="3"/>
            <a:r>
              <a:rPr lang="en-GB" b="1" dirty="0" smtClean="0"/>
              <a:t>Pen </a:t>
            </a:r>
            <a:r>
              <a:rPr lang="hu-HU" b="1" dirty="0" smtClean="0"/>
              <a:t>ceruza,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en-GB" b="1" dirty="0" smtClean="0"/>
              <a:t>x</a:t>
            </a:r>
            <a:r>
              <a:rPr lang="hu-HU" b="1" dirty="0" smtClean="0"/>
              <a:t>,</a:t>
            </a:r>
            <a:r>
              <a:rPr lang="en-GB" b="1" dirty="0" smtClean="0"/>
              <a:t> 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en-GB" b="1" dirty="0" smtClean="0"/>
              <a:t>y</a:t>
            </a:r>
            <a:r>
              <a:rPr lang="hu-HU" b="1" dirty="0" smtClean="0"/>
              <a:t>,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 smtClean="0"/>
              <a:t>szélesség,</a:t>
            </a:r>
            <a:r>
              <a:rPr lang="en-GB" b="1" dirty="0" smtClean="0"/>
              <a:t> 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 err="1" smtClean="0"/>
              <a:t>magassság</a:t>
            </a:r>
            <a:r>
              <a:rPr lang="hu-HU" b="1" dirty="0" smtClean="0"/>
              <a:t>)</a:t>
            </a:r>
            <a:endParaRPr lang="en-GB" b="1" dirty="0"/>
          </a:p>
          <a:p>
            <a:pPr lvl="2"/>
            <a:endParaRPr lang="en-GB" b="1" dirty="0"/>
          </a:p>
          <a:p>
            <a:r>
              <a:rPr lang="en-GB" dirty="0" smtClean="0"/>
              <a:t> </a:t>
            </a:r>
            <a:endParaRPr lang="hu-HU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5323" y="4619625"/>
            <a:ext cx="7181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Példa: </a:t>
            </a:r>
          </a:p>
          <a:p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 smtClean="0"/>
              <a:t>G</a:t>
            </a:r>
            <a:r>
              <a:rPr lang="hu-HU" dirty="0" err="1" smtClean="0"/>
              <a:t>ra</a:t>
            </a:r>
            <a:r>
              <a:rPr lang="en-GB" dirty="0" err="1" smtClean="0"/>
              <a:t>phics</a:t>
            </a:r>
            <a:r>
              <a:rPr lang="en-GB" dirty="0" smtClean="0"/>
              <a:t> </a:t>
            </a:r>
            <a:r>
              <a:rPr lang="en-GB" dirty="0"/>
              <a:t>g = </a:t>
            </a:r>
            <a:r>
              <a:rPr lang="en-GB" dirty="0" err="1" smtClean="0"/>
              <a:t>e.Graphics</a:t>
            </a:r>
            <a:r>
              <a:rPr lang="en-GB" dirty="0" smtClean="0"/>
              <a:t>;</a:t>
            </a:r>
            <a:endParaRPr lang="hu-HU" dirty="0" smtClean="0"/>
          </a:p>
          <a:p>
            <a:pPr lvl="1"/>
            <a:r>
              <a:rPr lang="en-GB" dirty="0" smtClean="0"/>
              <a:t>Pen </a:t>
            </a:r>
            <a:r>
              <a:rPr lang="en-GB" dirty="0" err="1"/>
              <a:t>ceruza</a:t>
            </a:r>
            <a:r>
              <a:rPr lang="en-GB" dirty="0"/>
              <a:t> = new </a:t>
            </a:r>
            <a:r>
              <a:rPr lang="en-GB" dirty="0" smtClean="0"/>
              <a:t>Pen(</a:t>
            </a:r>
            <a:r>
              <a:rPr lang="en-GB" dirty="0" err="1" smtClean="0"/>
              <a:t>Color</a:t>
            </a:r>
            <a:r>
              <a:rPr lang="en-GB" dirty="0" smtClean="0"/>
              <a:t>.</a:t>
            </a:r>
            <a:r>
              <a:rPr lang="hu-HU" dirty="0" err="1" smtClean="0"/>
              <a:t>Blue</a:t>
            </a:r>
            <a:r>
              <a:rPr lang="en-GB" dirty="0" smtClean="0"/>
              <a:t>);</a:t>
            </a:r>
            <a:endParaRPr lang="hu-HU" dirty="0"/>
          </a:p>
          <a:p>
            <a:pPr lvl="1"/>
            <a:r>
              <a:rPr lang="en-GB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g.DrawRectangle</a:t>
            </a:r>
            <a:r>
              <a:rPr lang="en-GB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GB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ceruza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, 10, 10, 100, 100);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1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Grafikus felület C</a:t>
            </a:r>
            <a:r>
              <a:rPr lang="en-GB" dirty="0" smtClean="0"/>
              <a:t>#-ban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2" y="2209800"/>
            <a:ext cx="109728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hu-HU" b="1" dirty="0" err="1" smtClean="0"/>
              <a:t>Fill</a:t>
            </a:r>
            <a:r>
              <a:rPr lang="en-GB" b="1" dirty="0" smtClean="0"/>
              <a:t>Rectangle</a:t>
            </a:r>
            <a:r>
              <a:rPr lang="en-GB" dirty="0" smtClean="0"/>
              <a:t> </a:t>
            </a:r>
            <a:r>
              <a:rPr lang="hu-HU" dirty="0" smtClean="0"/>
              <a:t>metódus</a:t>
            </a:r>
            <a:r>
              <a:rPr lang="en-GB" dirty="0" smtClean="0"/>
              <a:t> </a:t>
            </a:r>
            <a:r>
              <a:rPr lang="en-GB" dirty="0" err="1"/>
              <a:t>segítségével</a:t>
            </a:r>
            <a:r>
              <a:rPr lang="en-GB" dirty="0"/>
              <a:t> </a:t>
            </a:r>
            <a:r>
              <a:rPr lang="hu-HU" dirty="0" smtClean="0"/>
              <a:t>egy </a:t>
            </a:r>
            <a:r>
              <a:rPr lang="hu-HU" dirty="0"/>
              <a:t>megadott </a:t>
            </a:r>
            <a:r>
              <a:rPr lang="hu-HU" dirty="0" smtClean="0"/>
              <a:t>ecsettel </a:t>
            </a:r>
            <a:r>
              <a:rPr lang="hu-HU" dirty="0"/>
              <a:t>egy adott méretű </a:t>
            </a:r>
            <a:r>
              <a:rPr lang="hu-HU" dirty="0" smtClean="0"/>
              <a:t>színes </a:t>
            </a:r>
            <a:r>
              <a:rPr lang="en-GB" dirty="0" smtClean="0"/>
              <a:t>t</a:t>
            </a:r>
            <a:r>
              <a:rPr lang="hu-HU" dirty="0" err="1" smtClean="0"/>
              <a:t>églalap</a:t>
            </a:r>
            <a:r>
              <a:rPr lang="hu-HU" dirty="0" smtClean="0"/>
              <a:t> rajzolható: </a:t>
            </a:r>
            <a:endParaRPr lang="en-GB" dirty="0" smtClean="0"/>
          </a:p>
          <a:p>
            <a:endParaRPr lang="hu-HU" dirty="0" smtClean="0"/>
          </a:p>
          <a:p>
            <a:pPr lvl="2"/>
            <a:r>
              <a:rPr lang="en-GB" b="1" dirty="0"/>
              <a:t>public void </a:t>
            </a:r>
            <a:r>
              <a:rPr lang="hu-HU" b="1" dirty="0" err="1" smtClean="0"/>
              <a:t>Fill</a:t>
            </a:r>
            <a:r>
              <a:rPr lang="en-GB" b="1" dirty="0" smtClean="0"/>
              <a:t>Rectangle</a:t>
            </a:r>
            <a:r>
              <a:rPr lang="hu-HU" b="1" dirty="0" smtClean="0"/>
              <a:t>(</a:t>
            </a:r>
          </a:p>
          <a:p>
            <a:pPr lvl="3"/>
            <a:r>
              <a:rPr lang="hu-HU" b="1" dirty="0" err="1" smtClean="0"/>
              <a:t>Brush</a:t>
            </a:r>
            <a:r>
              <a:rPr lang="en-GB" b="1" dirty="0" smtClean="0"/>
              <a:t> </a:t>
            </a:r>
            <a:r>
              <a:rPr lang="hu-HU" b="1" dirty="0" smtClean="0"/>
              <a:t>ecset,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en-GB" b="1" dirty="0" smtClean="0"/>
              <a:t>x</a:t>
            </a:r>
            <a:r>
              <a:rPr lang="hu-HU" b="1" dirty="0" smtClean="0"/>
              <a:t>,</a:t>
            </a:r>
            <a:r>
              <a:rPr lang="en-GB" b="1" dirty="0" smtClean="0"/>
              <a:t> 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en-GB" b="1" dirty="0" smtClean="0"/>
              <a:t>y</a:t>
            </a:r>
            <a:r>
              <a:rPr lang="hu-HU" b="1" dirty="0" smtClean="0"/>
              <a:t>,</a:t>
            </a:r>
            <a:r>
              <a:rPr lang="en-GB" b="1" dirty="0" smtClean="0"/>
              <a:t> 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 smtClean="0"/>
              <a:t>szélesség,</a:t>
            </a:r>
            <a:r>
              <a:rPr lang="en-GB" b="1" dirty="0" smtClean="0"/>
              <a:t> 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 smtClean="0"/>
              <a:t>magasság)</a:t>
            </a:r>
            <a:endParaRPr lang="en-GB" b="1" dirty="0"/>
          </a:p>
          <a:p>
            <a:pPr lvl="2"/>
            <a:endParaRPr lang="en-GB" b="1" dirty="0"/>
          </a:p>
          <a:p>
            <a:r>
              <a:rPr lang="en-GB" dirty="0" smtClean="0"/>
              <a:t> </a:t>
            </a:r>
            <a:endParaRPr lang="hu-HU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5323" y="4619625"/>
            <a:ext cx="7181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Példa: </a:t>
            </a:r>
          </a:p>
          <a:p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 smtClean="0"/>
              <a:t>G</a:t>
            </a:r>
            <a:r>
              <a:rPr lang="hu-HU" dirty="0" err="1" smtClean="0"/>
              <a:t>ra</a:t>
            </a:r>
            <a:r>
              <a:rPr lang="en-GB" dirty="0" err="1" smtClean="0"/>
              <a:t>phics</a:t>
            </a:r>
            <a:r>
              <a:rPr lang="en-GB" dirty="0" smtClean="0"/>
              <a:t> </a:t>
            </a:r>
            <a:r>
              <a:rPr lang="en-GB" dirty="0"/>
              <a:t>g = </a:t>
            </a:r>
            <a:r>
              <a:rPr lang="en-GB" dirty="0" err="1" smtClean="0"/>
              <a:t>e.Graphics</a:t>
            </a:r>
            <a:r>
              <a:rPr lang="en-GB" dirty="0" smtClean="0"/>
              <a:t>;</a:t>
            </a:r>
            <a:endParaRPr lang="hu-HU" dirty="0" smtClean="0"/>
          </a:p>
          <a:p>
            <a:pPr lvl="1"/>
            <a:r>
              <a:rPr lang="hu-HU" dirty="0" err="1" smtClean="0"/>
              <a:t>Brush</a:t>
            </a:r>
            <a:r>
              <a:rPr lang="en-GB" dirty="0" smtClean="0"/>
              <a:t> </a:t>
            </a:r>
            <a:r>
              <a:rPr lang="en-GB" dirty="0" err="1"/>
              <a:t>ceruza</a:t>
            </a:r>
            <a:r>
              <a:rPr lang="en-GB" dirty="0"/>
              <a:t> = new </a:t>
            </a:r>
            <a:r>
              <a:rPr lang="hu-HU" dirty="0" err="1" smtClean="0"/>
              <a:t>SolidBrush</a:t>
            </a:r>
            <a:r>
              <a:rPr lang="en-GB" dirty="0" smtClean="0"/>
              <a:t>(</a:t>
            </a:r>
            <a:r>
              <a:rPr lang="en-GB" dirty="0" err="1" smtClean="0"/>
              <a:t>Color</a:t>
            </a:r>
            <a:r>
              <a:rPr lang="en-GB" dirty="0" smtClean="0"/>
              <a:t>.</a:t>
            </a:r>
            <a:r>
              <a:rPr lang="hu-HU" dirty="0" err="1" smtClean="0"/>
              <a:t>Yellow</a:t>
            </a:r>
            <a:r>
              <a:rPr lang="en-GB" dirty="0" smtClean="0"/>
              <a:t>);</a:t>
            </a:r>
            <a:endParaRPr lang="hu-HU" dirty="0"/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g.</a:t>
            </a:r>
            <a:r>
              <a:rPr lang="hu-HU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Fill</a:t>
            </a:r>
            <a:r>
              <a:rPr lang="en-GB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Rectangle(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ecset</a:t>
            </a:r>
            <a:r>
              <a:rPr lang="en-GB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10, 10, 100, 100);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11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Grafikus felület C</a:t>
            </a:r>
            <a:r>
              <a:rPr lang="en-GB" dirty="0" smtClean="0"/>
              <a:t>#-ban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2" y="2209800"/>
            <a:ext cx="109728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hu-HU" b="1" dirty="0" err="1" smtClean="0"/>
              <a:t>FillEllipse</a:t>
            </a:r>
            <a:r>
              <a:rPr lang="en-GB" dirty="0" smtClean="0"/>
              <a:t> </a:t>
            </a:r>
            <a:r>
              <a:rPr lang="hu-HU" dirty="0" smtClean="0"/>
              <a:t>metódus</a:t>
            </a:r>
            <a:r>
              <a:rPr lang="en-GB" dirty="0" smtClean="0"/>
              <a:t> </a:t>
            </a:r>
            <a:r>
              <a:rPr lang="en-GB" dirty="0" err="1"/>
              <a:t>segítségével</a:t>
            </a:r>
            <a:r>
              <a:rPr lang="en-GB" dirty="0"/>
              <a:t> </a:t>
            </a:r>
            <a:r>
              <a:rPr lang="hu-HU" dirty="0" smtClean="0"/>
              <a:t>egy </a:t>
            </a:r>
            <a:r>
              <a:rPr lang="hu-HU" dirty="0"/>
              <a:t>megadott </a:t>
            </a:r>
            <a:r>
              <a:rPr lang="hu-HU" dirty="0" smtClean="0"/>
              <a:t>ecsettel </a:t>
            </a:r>
            <a:r>
              <a:rPr lang="hu-HU" dirty="0"/>
              <a:t>egy adott méretű </a:t>
            </a:r>
            <a:r>
              <a:rPr lang="hu-HU" dirty="0" smtClean="0"/>
              <a:t>színes ellipszis rajzolható: </a:t>
            </a:r>
            <a:endParaRPr lang="en-GB" dirty="0" smtClean="0"/>
          </a:p>
          <a:p>
            <a:endParaRPr lang="hu-HU" dirty="0" smtClean="0"/>
          </a:p>
          <a:p>
            <a:pPr lvl="2"/>
            <a:r>
              <a:rPr lang="en-GB" b="1" dirty="0"/>
              <a:t>public void </a:t>
            </a:r>
            <a:r>
              <a:rPr lang="hu-HU" b="1" dirty="0" err="1" smtClean="0"/>
              <a:t>FillEllipse</a:t>
            </a:r>
            <a:r>
              <a:rPr lang="hu-HU" b="1" dirty="0" smtClean="0"/>
              <a:t>(</a:t>
            </a:r>
          </a:p>
          <a:p>
            <a:pPr lvl="3"/>
            <a:r>
              <a:rPr lang="hu-HU" b="1" dirty="0" err="1" smtClean="0"/>
              <a:t>Brush</a:t>
            </a:r>
            <a:r>
              <a:rPr lang="en-GB" b="1" dirty="0" smtClean="0"/>
              <a:t> </a:t>
            </a:r>
            <a:r>
              <a:rPr lang="hu-HU" b="1" dirty="0" smtClean="0"/>
              <a:t>ecset,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en-GB" b="1" dirty="0" smtClean="0"/>
              <a:t>x</a:t>
            </a:r>
            <a:r>
              <a:rPr lang="hu-HU" b="1" dirty="0" smtClean="0"/>
              <a:t>,</a:t>
            </a:r>
            <a:r>
              <a:rPr lang="en-GB" b="1" dirty="0" smtClean="0"/>
              <a:t> 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en-GB" b="1" dirty="0" smtClean="0"/>
              <a:t>y</a:t>
            </a:r>
            <a:r>
              <a:rPr lang="hu-HU" b="1" dirty="0" smtClean="0"/>
              <a:t>,</a:t>
            </a:r>
            <a:r>
              <a:rPr lang="en-GB" b="1" dirty="0" smtClean="0"/>
              <a:t> 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 smtClean="0"/>
              <a:t>szélesség,</a:t>
            </a:r>
            <a:r>
              <a:rPr lang="en-GB" b="1" dirty="0" smtClean="0"/>
              <a:t> 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 err="1"/>
              <a:t>int</a:t>
            </a:r>
            <a:r>
              <a:rPr lang="en-GB" b="1" dirty="0"/>
              <a:t> </a:t>
            </a:r>
            <a:r>
              <a:rPr lang="hu-HU" b="1" dirty="0" smtClean="0"/>
              <a:t>magasság)</a:t>
            </a:r>
            <a:endParaRPr lang="en-GB" b="1" dirty="0"/>
          </a:p>
          <a:p>
            <a:pPr lvl="2"/>
            <a:endParaRPr lang="en-GB" b="1" dirty="0"/>
          </a:p>
          <a:p>
            <a:r>
              <a:rPr lang="en-GB" dirty="0" smtClean="0"/>
              <a:t> </a:t>
            </a:r>
            <a:endParaRPr lang="hu-HU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76272" y="4966210"/>
            <a:ext cx="7181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Példa: </a:t>
            </a:r>
          </a:p>
          <a:p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 smtClean="0"/>
              <a:t>G</a:t>
            </a:r>
            <a:r>
              <a:rPr lang="hu-HU" dirty="0" err="1" smtClean="0"/>
              <a:t>ra</a:t>
            </a:r>
            <a:r>
              <a:rPr lang="en-GB" dirty="0" err="1" smtClean="0"/>
              <a:t>phics</a:t>
            </a:r>
            <a:r>
              <a:rPr lang="en-GB" dirty="0" smtClean="0"/>
              <a:t> </a:t>
            </a:r>
            <a:r>
              <a:rPr lang="en-GB" dirty="0"/>
              <a:t>g = </a:t>
            </a:r>
            <a:r>
              <a:rPr lang="en-GB" dirty="0" err="1" smtClean="0"/>
              <a:t>e.Graphics</a:t>
            </a:r>
            <a:r>
              <a:rPr lang="en-GB" dirty="0" smtClean="0"/>
              <a:t>;</a:t>
            </a:r>
            <a:endParaRPr lang="hu-HU" dirty="0" smtClean="0"/>
          </a:p>
          <a:p>
            <a:pPr lvl="1"/>
            <a:r>
              <a:rPr lang="hu-HU" dirty="0" err="1" smtClean="0"/>
              <a:t>Brush</a:t>
            </a:r>
            <a:r>
              <a:rPr lang="en-GB" dirty="0" smtClean="0"/>
              <a:t> </a:t>
            </a:r>
            <a:r>
              <a:rPr lang="en-GB" dirty="0" err="1"/>
              <a:t>ceruza</a:t>
            </a:r>
            <a:r>
              <a:rPr lang="en-GB" dirty="0"/>
              <a:t> = new </a:t>
            </a:r>
            <a:r>
              <a:rPr lang="hu-HU" dirty="0" err="1" smtClean="0"/>
              <a:t>SolidBrush</a:t>
            </a:r>
            <a:r>
              <a:rPr lang="en-GB" dirty="0" smtClean="0"/>
              <a:t>(</a:t>
            </a:r>
            <a:r>
              <a:rPr lang="en-GB" dirty="0" err="1" smtClean="0"/>
              <a:t>Color</a:t>
            </a:r>
            <a:r>
              <a:rPr lang="en-GB" dirty="0" smtClean="0"/>
              <a:t>.</a:t>
            </a:r>
            <a:r>
              <a:rPr lang="hu-HU" dirty="0" err="1" smtClean="0"/>
              <a:t>Yellow</a:t>
            </a:r>
            <a:r>
              <a:rPr lang="en-GB" dirty="0" smtClean="0"/>
              <a:t>);</a:t>
            </a:r>
            <a:endParaRPr lang="hu-HU" dirty="0"/>
          </a:p>
          <a:p>
            <a:pPr lvl="1"/>
            <a:r>
              <a:rPr lang="en-GB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g.</a:t>
            </a:r>
            <a:r>
              <a:rPr lang="hu-HU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FillEllipse</a:t>
            </a:r>
            <a:r>
              <a:rPr lang="en-GB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ecset</a:t>
            </a:r>
            <a:r>
              <a:rPr lang="en-GB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10, 10, 100, 100);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6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Polimorfizmus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endParaRPr lang="en-GB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osztályhierarchián</a:t>
            </a:r>
            <a:r>
              <a:rPr lang="en-GB" dirty="0"/>
              <a:t> </a:t>
            </a:r>
            <a:r>
              <a:rPr lang="en-GB" dirty="0" err="1"/>
              <a:t>belül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adott</a:t>
            </a:r>
            <a:r>
              <a:rPr lang="en-GB" dirty="0"/>
              <a:t> </a:t>
            </a:r>
            <a:r>
              <a:rPr lang="en-GB" dirty="0" err="1"/>
              <a:t>metódusnak</a:t>
            </a:r>
            <a:r>
              <a:rPr lang="en-GB" dirty="0"/>
              <a:t> </a:t>
            </a:r>
            <a:r>
              <a:rPr lang="en-GB" dirty="0" err="1"/>
              <a:t>más-más</a:t>
            </a:r>
            <a:r>
              <a:rPr lang="en-GB" dirty="0"/>
              <a:t> </a:t>
            </a:r>
            <a:r>
              <a:rPr lang="en-GB" dirty="0" err="1"/>
              <a:t>alakjai</a:t>
            </a:r>
            <a:r>
              <a:rPr lang="en-GB" dirty="0"/>
              <a:t> is </a:t>
            </a:r>
            <a:r>
              <a:rPr lang="en-GB" dirty="0" err="1"/>
              <a:t>létezhetnek</a:t>
            </a:r>
            <a:r>
              <a:rPr lang="en-GB" dirty="0"/>
              <a:t>, </a:t>
            </a:r>
            <a:r>
              <a:rPr lang="en-GB" dirty="0" err="1"/>
              <a:t>úgy</a:t>
            </a:r>
            <a:r>
              <a:rPr lang="en-GB" dirty="0"/>
              <a:t> </a:t>
            </a:r>
            <a:r>
              <a:rPr lang="en-GB" dirty="0" err="1"/>
              <a:t>hogy</a:t>
            </a:r>
            <a:r>
              <a:rPr lang="en-GB" dirty="0"/>
              <a:t> </a:t>
            </a:r>
            <a:r>
              <a:rPr lang="en-GB" dirty="0" err="1"/>
              <a:t>csak</a:t>
            </a:r>
            <a:r>
              <a:rPr lang="en-GB" dirty="0"/>
              <a:t> a program </a:t>
            </a:r>
            <a:r>
              <a:rPr lang="en-GB" dirty="0" err="1"/>
              <a:t>futása</a:t>
            </a:r>
            <a:r>
              <a:rPr lang="en-GB" dirty="0"/>
              <a:t> </a:t>
            </a:r>
            <a:r>
              <a:rPr lang="en-GB" dirty="0" err="1"/>
              <a:t>során</a:t>
            </a:r>
            <a:r>
              <a:rPr lang="en-GB" dirty="0"/>
              <a:t> </a:t>
            </a:r>
            <a:r>
              <a:rPr lang="en-GB" dirty="0" err="1"/>
              <a:t>derül</a:t>
            </a:r>
            <a:r>
              <a:rPr lang="en-GB" dirty="0"/>
              <a:t> </a:t>
            </a:r>
            <a:r>
              <a:rPr lang="en-GB" dirty="0" err="1"/>
              <a:t>ki</a:t>
            </a:r>
            <a:r>
              <a:rPr lang="en-GB" dirty="0"/>
              <a:t>, </a:t>
            </a:r>
            <a:r>
              <a:rPr lang="en-GB" dirty="0" err="1"/>
              <a:t>hogy</a:t>
            </a:r>
            <a:r>
              <a:rPr lang="en-GB" dirty="0"/>
              <a:t> </a:t>
            </a:r>
            <a:r>
              <a:rPr lang="en-GB" dirty="0" err="1"/>
              <a:t>melyik</a:t>
            </a:r>
            <a:r>
              <a:rPr lang="en-GB" dirty="0"/>
              <a:t> </a:t>
            </a:r>
            <a:r>
              <a:rPr lang="en-GB" dirty="0" err="1"/>
              <a:t>metódus</a:t>
            </a:r>
            <a:r>
              <a:rPr lang="en-GB" dirty="0"/>
              <a:t> fog </a:t>
            </a:r>
            <a:r>
              <a:rPr lang="en-GB" dirty="0" err="1"/>
              <a:t>lefutni</a:t>
            </a:r>
            <a:r>
              <a:rPr lang="en-GB" dirty="0"/>
              <a:t>, </a:t>
            </a:r>
            <a:r>
              <a:rPr lang="en-GB" dirty="0" err="1"/>
              <a:t>melyik</a:t>
            </a:r>
            <a:r>
              <a:rPr lang="en-GB" dirty="0"/>
              <a:t> fog </a:t>
            </a:r>
            <a:r>
              <a:rPr lang="en-GB" dirty="0" err="1"/>
              <a:t>meghívásra</a:t>
            </a:r>
            <a:r>
              <a:rPr lang="en-GB" dirty="0"/>
              <a:t> </a:t>
            </a:r>
            <a:r>
              <a:rPr lang="en-GB" dirty="0" err="1" smtClean="0"/>
              <a:t>kerülni</a:t>
            </a:r>
            <a:r>
              <a:rPr lang="en-GB" dirty="0" smtClean="0"/>
              <a:t>. 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578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Grafikus felület C</a:t>
            </a:r>
            <a:r>
              <a:rPr lang="en-GB" dirty="0" smtClean="0"/>
              <a:t>#-ban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3" y="2209800"/>
            <a:ext cx="100012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b="1" dirty="0" smtClean="0"/>
              <a:t>Draw</a:t>
            </a:r>
            <a:r>
              <a:rPr lang="hu-HU" b="1" dirty="0" smtClean="0"/>
              <a:t>Image</a:t>
            </a:r>
            <a:r>
              <a:rPr lang="en-GB" b="1" dirty="0" smtClean="0"/>
              <a:t> </a:t>
            </a:r>
            <a:r>
              <a:rPr lang="hu-HU" dirty="0" smtClean="0"/>
              <a:t>metódus</a:t>
            </a:r>
            <a:r>
              <a:rPr lang="en-GB" dirty="0" smtClean="0"/>
              <a:t> </a:t>
            </a:r>
            <a:r>
              <a:rPr lang="en-GB" dirty="0" err="1"/>
              <a:t>segítségével</a:t>
            </a:r>
            <a:r>
              <a:rPr lang="en-GB" dirty="0"/>
              <a:t> </a:t>
            </a:r>
            <a:r>
              <a:rPr lang="en-GB" dirty="0" err="1" smtClean="0"/>
              <a:t>egy</a:t>
            </a:r>
            <a:r>
              <a:rPr lang="en-GB" dirty="0" smtClean="0"/>
              <a:t> </a:t>
            </a:r>
            <a:r>
              <a:rPr lang="en-GB" dirty="0" err="1" smtClean="0"/>
              <a:t>adott</a:t>
            </a:r>
            <a:r>
              <a:rPr lang="hu-HU" dirty="0" smtClean="0"/>
              <a:t> képet, egy adott helyre lehet megjeleníteni:</a:t>
            </a:r>
            <a:endParaRPr lang="en-GB" dirty="0" smtClean="0"/>
          </a:p>
          <a:p>
            <a:endParaRPr lang="hu-HU" dirty="0" smtClean="0"/>
          </a:p>
          <a:p>
            <a:pPr lvl="2"/>
            <a:r>
              <a:rPr lang="en-GB" b="1" dirty="0"/>
              <a:t>public void </a:t>
            </a:r>
            <a:r>
              <a:rPr lang="en-GB" b="1" dirty="0" smtClean="0"/>
              <a:t>Draw</a:t>
            </a:r>
            <a:r>
              <a:rPr lang="hu-HU" b="1" dirty="0" smtClean="0"/>
              <a:t>Image</a:t>
            </a:r>
            <a:r>
              <a:rPr lang="en-GB" b="1" dirty="0" smtClean="0"/>
              <a:t>(</a:t>
            </a:r>
            <a:endParaRPr lang="en-GB" b="1" dirty="0"/>
          </a:p>
          <a:p>
            <a:pPr lvl="3"/>
            <a:r>
              <a:rPr lang="hu-HU" b="1" dirty="0" smtClean="0"/>
              <a:t>Image kép,</a:t>
            </a:r>
            <a:r>
              <a:rPr lang="en-GB" b="1" dirty="0"/>
              <a:t/>
            </a:r>
            <a:br>
              <a:rPr lang="en-GB" b="1" dirty="0"/>
            </a:br>
            <a:r>
              <a:rPr lang="hu-HU" b="1" dirty="0" err="1" smtClean="0"/>
              <a:t>PointF</a:t>
            </a:r>
            <a:r>
              <a:rPr lang="hu-HU" b="1" dirty="0" smtClean="0"/>
              <a:t> kezdőpont</a:t>
            </a:r>
            <a:r>
              <a:rPr lang="en-GB" b="1" dirty="0" smtClean="0"/>
              <a:t>)</a:t>
            </a:r>
            <a:endParaRPr lang="en-GB" b="1" dirty="0"/>
          </a:p>
          <a:p>
            <a:r>
              <a:rPr lang="en-GB" dirty="0" smtClean="0"/>
              <a:t> </a:t>
            </a:r>
            <a:endParaRPr lang="hu-HU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5323" y="4619625"/>
            <a:ext cx="71818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Példa: </a:t>
            </a:r>
          </a:p>
          <a:p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 smtClean="0"/>
              <a:t>G</a:t>
            </a:r>
            <a:r>
              <a:rPr lang="hu-HU" dirty="0" err="1" smtClean="0"/>
              <a:t>ra</a:t>
            </a:r>
            <a:r>
              <a:rPr lang="en-GB" dirty="0" err="1" smtClean="0"/>
              <a:t>phics</a:t>
            </a:r>
            <a:r>
              <a:rPr lang="en-GB" dirty="0" smtClean="0"/>
              <a:t> </a:t>
            </a:r>
            <a:r>
              <a:rPr lang="en-GB" dirty="0"/>
              <a:t>g = </a:t>
            </a:r>
            <a:r>
              <a:rPr lang="en-GB" dirty="0" err="1" smtClean="0"/>
              <a:t>e.Graphics</a:t>
            </a:r>
            <a:r>
              <a:rPr lang="en-GB" dirty="0" smtClean="0"/>
              <a:t>;</a:t>
            </a:r>
            <a:endParaRPr lang="hu-HU" dirty="0" smtClean="0"/>
          </a:p>
          <a:p>
            <a:pPr lvl="1"/>
            <a:r>
              <a:rPr lang="en-GB" dirty="0"/>
              <a:t>Image </a:t>
            </a:r>
            <a:r>
              <a:rPr lang="en-GB" dirty="0" err="1"/>
              <a:t>kép</a:t>
            </a:r>
            <a:r>
              <a:rPr lang="en-GB" dirty="0"/>
              <a:t> = </a:t>
            </a:r>
            <a:r>
              <a:rPr lang="en-GB" dirty="0" err="1"/>
              <a:t>Image.FromFile</a:t>
            </a:r>
            <a:r>
              <a:rPr lang="en-GB" dirty="0"/>
              <a:t>("alma.jpg</a:t>
            </a:r>
            <a:r>
              <a:rPr lang="en-GB" dirty="0" smtClean="0"/>
              <a:t>");</a:t>
            </a:r>
            <a:endParaRPr lang="hu-HU" dirty="0" smtClean="0"/>
          </a:p>
          <a:p>
            <a:pPr lvl="1"/>
            <a:r>
              <a:rPr lang="en-GB" dirty="0" err="1"/>
              <a:t>PointF</a:t>
            </a:r>
            <a:r>
              <a:rPr lang="en-GB" dirty="0"/>
              <a:t> </a:t>
            </a:r>
            <a:r>
              <a:rPr lang="en-GB" dirty="0" err="1"/>
              <a:t>kezdőpont</a:t>
            </a:r>
            <a:r>
              <a:rPr lang="en-GB" dirty="0"/>
              <a:t> = new </a:t>
            </a:r>
            <a:r>
              <a:rPr lang="en-GB" dirty="0" err="1" smtClean="0"/>
              <a:t>PointF</a:t>
            </a:r>
            <a:r>
              <a:rPr lang="en-GB" dirty="0" smtClean="0"/>
              <a:t>(</a:t>
            </a:r>
            <a:r>
              <a:rPr lang="hu-HU" dirty="0" smtClean="0"/>
              <a:t>200</a:t>
            </a:r>
            <a:r>
              <a:rPr lang="en-GB" dirty="0" smtClean="0"/>
              <a:t>, </a:t>
            </a:r>
            <a:r>
              <a:rPr lang="hu-HU" dirty="0" smtClean="0"/>
              <a:t>200</a:t>
            </a:r>
            <a:r>
              <a:rPr lang="en-GB" dirty="0" smtClean="0"/>
              <a:t>);</a:t>
            </a:r>
            <a:endParaRPr lang="hu-HU" dirty="0" smtClean="0"/>
          </a:p>
          <a:p>
            <a:pPr lvl="1"/>
            <a:r>
              <a:rPr lang="en-GB" dirty="0" err="1" smtClean="0"/>
              <a:t>g.DrawImage</a:t>
            </a:r>
            <a:r>
              <a:rPr lang="en-GB" dirty="0" smtClean="0"/>
              <a:t>(</a:t>
            </a:r>
            <a:r>
              <a:rPr lang="en-GB" dirty="0" err="1" smtClean="0"/>
              <a:t>kép</a:t>
            </a:r>
            <a:r>
              <a:rPr lang="en-GB" dirty="0"/>
              <a:t>, </a:t>
            </a:r>
            <a:r>
              <a:rPr lang="en-GB" dirty="0" err="1"/>
              <a:t>kezdőpont</a:t>
            </a:r>
            <a:r>
              <a:rPr lang="en-GB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54272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Grafikus felület C</a:t>
            </a:r>
            <a:r>
              <a:rPr lang="en-GB" dirty="0" smtClean="0"/>
              <a:t>#-ban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76273" y="2209800"/>
            <a:ext cx="100012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b="1" dirty="0" smtClean="0"/>
              <a:t>Draw</a:t>
            </a:r>
            <a:r>
              <a:rPr lang="hu-HU" b="1" dirty="0" err="1" smtClean="0"/>
              <a:t>String</a:t>
            </a:r>
            <a:r>
              <a:rPr lang="en-GB" b="1" dirty="0" smtClean="0"/>
              <a:t> </a:t>
            </a:r>
            <a:r>
              <a:rPr lang="hu-HU" dirty="0" smtClean="0"/>
              <a:t>metódus</a:t>
            </a:r>
            <a:r>
              <a:rPr lang="en-GB" dirty="0" smtClean="0"/>
              <a:t> </a:t>
            </a:r>
            <a:r>
              <a:rPr lang="en-GB" dirty="0" err="1"/>
              <a:t>segítségével</a:t>
            </a:r>
            <a:r>
              <a:rPr lang="en-GB" dirty="0"/>
              <a:t> </a:t>
            </a:r>
            <a:r>
              <a:rPr lang="en-GB" dirty="0" err="1" smtClean="0"/>
              <a:t>egy</a:t>
            </a:r>
            <a:r>
              <a:rPr lang="en-GB" dirty="0" smtClean="0"/>
              <a:t> </a:t>
            </a:r>
            <a:r>
              <a:rPr lang="en-GB" dirty="0" err="1" smtClean="0"/>
              <a:t>adott</a:t>
            </a:r>
            <a:r>
              <a:rPr lang="en-GB" dirty="0" smtClean="0"/>
              <a:t> </a:t>
            </a:r>
            <a:r>
              <a:rPr lang="en-GB" dirty="0" err="1" smtClean="0"/>
              <a:t>sz</a:t>
            </a:r>
            <a:r>
              <a:rPr lang="hu-HU" dirty="0" smtClean="0"/>
              <a:t>í</a:t>
            </a:r>
            <a:r>
              <a:rPr lang="en-GB" dirty="0" err="1" smtClean="0"/>
              <a:t>nnel</a:t>
            </a:r>
            <a:r>
              <a:rPr lang="hu-HU" dirty="0" smtClean="0"/>
              <a:t>, </a:t>
            </a:r>
            <a:r>
              <a:rPr lang="en-GB" dirty="0" err="1" smtClean="0"/>
              <a:t>egy</a:t>
            </a:r>
            <a:r>
              <a:rPr lang="en-GB" dirty="0" smtClean="0"/>
              <a:t> </a:t>
            </a:r>
            <a:r>
              <a:rPr lang="en-GB" dirty="0" err="1" smtClean="0"/>
              <a:t>adott</a:t>
            </a:r>
            <a:r>
              <a:rPr lang="en-GB" dirty="0" smtClean="0"/>
              <a:t> bet</a:t>
            </a:r>
            <a:r>
              <a:rPr lang="hu-HU" dirty="0" err="1" smtClean="0"/>
              <a:t>űtípussal</a:t>
            </a:r>
            <a:r>
              <a:rPr lang="hu-HU" dirty="0" smtClean="0"/>
              <a:t>, egy adott mérettel, egy adott helyre, szöveget írhatunk ki:</a:t>
            </a:r>
            <a:endParaRPr lang="en-GB" dirty="0" smtClean="0"/>
          </a:p>
          <a:p>
            <a:endParaRPr lang="hu-HU" dirty="0" smtClean="0"/>
          </a:p>
          <a:p>
            <a:pPr lvl="2"/>
            <a:r>
              <a:rPr lang="en-GB" b="1" dirty="0"/>
              <a:t>public void </a:t>
            </a:r>
            <a:r>
              <a:rPr lang="en-GB" b="1" dirty="0" smtClean="0"/>
              <a:t>Draw</a:t>
            </a:r>
            <a:r>
              <a:rPr lang="hu-HU" b="1" dirty="0" err="1" smtClean="0"/>
              <a:t>Strin</a:t>
            </a:r>
            <a:r>
              <a:rPr lang="en-GB" b="1" dirty="0" smtClean="0"/>
              <a:t>g(</a:t>
            </a:r>
            <a:endParaRPr lang="en-GB" b="1" dirty="0"/>
          </a:p>
          <a:p>
            <a:pPr lvl="3"/>
            <a:r>
              <a:rPr lang="hu-HU" b="1" dirty="0" err="1" smtClean="0"/>
              <a:t>String</a:t>
            </a:r>
            <a:r>
              <a:rPr lang="en-GB" b="1" dirty="0" smtClean="0"/>
              <a:t> </a:t>
            </a:r>
            <a:r>
              <a:rPr lang="hu-HU" b="1" dirty="0" smtClean="0"/>
              <a:t>s</a:t>
            </a:r>
            <a:r>
              <a:rPr lang="hu-HU" b="1" dirty="0"/>
              <a:t>,</a:t>
            </a:r>
            <a:r>
              <a:rPr lang="en-GB" b="1" dirty="0"/>
              <a:t/>
            </a:r>
            <a:br>
              <a:rPr lang="en-GB" b="1" dirty="0"/>
            </a:br>
            <a:r>
              <a:rPr lang="hu-HU" b="1" dirty="0" smtClean="0"/>
              <a:t>Font betű</a:t>
            </a:r>
            <a:r>
              <a:rPr lang="hu-HU" b="1" dirty="0"/>
              <a:t>,</a:t>
            </a:r>
            <a:r>
              <a:rPr lang="en-GB" b="1" dirty="0"/>
              <a:t/>
            </a:r>
            <a:br>
              <a:rPr lang="en-GB" b="1" dirty="0"/>
            </a:br>
            <a:r>
              <a:rPr lang="hu-HU" b="1" dirty="0" err="1" smtClean="0"/>
              <a:t>Brush</a:t>
            </a:r>
            <a:r>
              <a:rPr lang="hu-HU" b="1" smtClean="0"/>
              <a:t> ecset,</a:t>
            </a:r>
            <a:endParaRPr lang="en-GB" b="1" dirty="0" smtClean="0"/>
          </a:p>
          <a:p>
            <a:pPr lvl="3"/>
            <a:r>
              <a:rPr lang="hu-HU" b="1" dirty="0" err="1" smtClean="0"/>
              <a:t>PointF</a:t>
            </a:r>
            <a:r>
              <a:rPr lang="hu-HU" b="1" dirty="0" smtClean="0"/>
              <a:t> kezdőpont</a:t>
            </a:r>
            <a:r>
              <a:rPr lang="en-GB" b="1" dirty="0" smtClean="0"/>
              <a:t>)</a:t>
            </a:r>
            <a:endParaRPr lang="en-GB" b="1" dirty="0"/>
          </a:p>
          <a:p>
            <a:r>
              <a:rPr lang="en-GB" dirty="0" smtClean="0"/>
              <a:t> </a:t>
            </a:r>
            <a:endParaRPr lang="hu-HU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5323" y="4619625"/>
            <a:ext cx="71818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Példa: </a:t>
            </a:r>
          </a:p>
          <a:p>
            <a:endParaRPr lang="hu-H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 smtClean="0"/>
              <a:t>G</a:t>
            </a:r>
            <a:r>
              <a:rPr lang="hu-HU" dirty="0" err="1" smtClean="0"/>
              <a:t>ra</a:t>
            </a:r>
            <a:r>
              <a:rPr lang="en-GB" dirty="0" err="1" smtClean="0"/>
              <a:t>phics</a:t>
            </a:r>
            <a:r>
              <a:rPr lang="en-GB" dirty="0" smtClean="0"/>
              <a:t> </a:t>
            </a:r>
            <a:r>
              <a:rPr lang="en-GB" dirty="0"/>
              <a:t>g = </a:t>
            </a:r>
            <a:r>
              <a:rPr lang="en-GB" dirty="0" err="1" smtClean="0"/>
              <a:t>e.Graphics</a:t>
            </a:r>
            <a:r>
              <a:rPr lang="en-GB" dirty="0" smtClean="0"/>
              <a:t>;</a:t>
            </a:r>
            <a:endParaRPr lang="hu-HU" dirty="0" smtClean="0"/>
          </a:p>
          <a:p>
            <a:pPr lvl="1"/>
            <a:r>
              <a:rPr lang="en-GB" dirty="0" smtClean="0"/>
              <a:t>String </a:t>
            </a:r>
            <a:r>
              <a:rPr lang="en-GB" dirty="0" err="1"/>
              <a:t>szoveg</a:t>
            </a:r>
            <a:r>
              <a:rPr lang="en-GB" dirty="0"/>
              <a:t> = "</a:t>
            </a:r>
            <a:r>
              <a:rPr lang="en-GB" dirty="0" err="1"/>
              <a:t>Kicsi</a:t>
            </a:r>
            <a:r>
              <a:rPr lang="en-GB" dirty="0"/>
              <a:t> </a:t>
            </a:r>
            <a:r>
              <a:rPr lang="en-GB" dirty="0" err="1"/>
              <a:t>kutya</a:t>
            </a:r>
            <a:r>
              <a:rPr lang="en-GB" dirty="0"/>
              <a:t>";</a:t>
            </a:r>
          </a:p>
          <a:p>
            <a:r>
              <a:rPr lang="fr-FR" dirty="0"/>
              <a:t>      </a:t>
            </a:r>
            <a:r>
              <a:rPr lang="fr-FR" dirty="0" smtClean="0"/>
              <a:t> </a:t>
            </a:r>
            <a:r>
              <a:rPr lang="fr-FR" dirty="0"/>
              <a:t>Font </a:t>
            </a:r>
            <a:r>
              <a:rPr lang="fr-FR" dirty="0" err="1"/>
              <a:t>betu</a:t>
            </a:r>
            <a:r>
              <a:rPr lang="fr-FR" dirty="0"/>
              <a:t> = new Font("Arial", 16);</a:t>
            </a:r>
          </a:p>
          <a:p>
            <a:r>
              <a:rPr lang="en-GB" dirty="0"/>
              <a:t>      </a:t>
            </a:r>
            <a:r>
              <a:rPr lang="hu-HU" dirty="0" smtClean="0"/>
              <a:t> </a:t>
            </a:r>
            <a:r>
              <a:rPr lang="en-GB" dirty="0" err="1" smtClean="0"/>
              <a:t>PointF</a:t>
            </a:r>
            <a:r>
              <a:rPr lang="en-GB" dirty="0" smtClean="0"/>
              <a:t> </a:t>
            </a:r>
            <a:r>
              <a:rPr lang="en-GB" dirty="0" err="1"/>
              <a:t>kezdőpont</a:t>
            </a:r>
            <a:r>
              <a:rPr lang="en-GB" dirty="0"/>
              <a:t> = new </a:t>
            </a:r>
            <a:r>
              <a:rPr lang="en-GB" dirty="0" err="1"/>
              <a:t>PointF</a:t>
            </a:r>
            <a:r>
              <a:rPr lang="en-GB" dirty="0"/>
              <a:t>(150, 150);</a:t>
            </a:r>
            <a:r>
              <a:rPr lang="en-GB" dirty="0" smtClean="0"/>
              <a:t> </a:t>
            </a:r>
            <a:endParaRPr lang="hu-HU" dirty="0" smtClean="0"/>
          </a:p>
          <a:p>
            <a:pPr lvl="1"/>
            <a:r>
              <a:rPr lang="en-GB" dirty="0" err="1" smtClean="0"/>
              <a:t>g.DrawString</a:t>
            </a:r>
            <a:r>
              <a:rPr lang="en-GB" dirty="0" smtClean="0"/>
              <a:t>(</a:t>
            </a:r>
            <a:r>
              <a:rPr lang="en-GB" dirty="0" err="1" smtClean="0"/>
              <a:t>szoveg</a:t>
            </a:r>
            <a:r>
              <a:rPr lang="en-GB" dirty="0"/>
              <a:t>, </a:t>
            </a:r>
            <a:r>
              <a:rPr lang="en-GB" dirty="0" err="1"/>
              <a:t>betu</a:t>
            </a:r>
            <a:r>
              <a:rPr lang="en-GB" dirty="0"/>
              <a:t>, </a:t>
            </a:r>
            <a:r>
              <a:rPr lang="hu-HU" dirty="0" smtClean="0"/>
              <a:t>ecset</a:t>
            </a:r>
            <a:r>
              <a:rPr lang="en-GB" dirty="0" smtClean="0"/>
              <a:t>, </a:t>
            </a:r>
            <a:r>
              <a:rPr lang="en-GB" dirty="0" err="1"/>
              <a:t>kezdőpont</a:t>
            </a:r>
            <a:r>
              <a:rPr lang="en-GB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2022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31733" y="2685955"/>
            <a:ext cx="7766936" cy="982902"/>
          </a:xfrm>
        </p:spPr>
        <p:txBody>
          <a:bodyPr/>
          <a:lstStyle/>
          <a:p>
            <a:pPr algn="l"/>
            <a:r>
              <a:rPr lang="hu-HU" dirty="0" smtClean="0">
                <a:hlinkClick r:id="rId2"/>
              </a:rPr>
              <a:t>Példa </a:t>
            </a:r>
            <a:r>
              <a:rPr lang="hu-HU" dirty="0" err="1" smtClean="0">
                <a:hlinkClick r:id="rId2"/>
              </a:rPr>
              <a:t>Polymorfizmusra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443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smtClean="0"/>
              <a:t>Polimorfizmus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9232" y="1579418"/>
            <a:ext cx="8260388" cy="486294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u-HU" dirty="0" smtClean="0"/>
          </a:p>
          <a:p>
            <a:endParaRPr lang="en-GB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b="1" dirty="0"/>
              <a:t>virtual</a:t>
            </a:r>
            <a:r>
              <a:rPr lang="en-GB" dirty="0"/>
              <a:t>: A virtual </a:t>
            </a:r>
            <a:r>
              <a:rPr lang="en-GB" dirty="0" err="1"/>
              <a:t>módosítóval</a:t>
            </a:r>
            <a:r>
              <a:rPr lang="en-GB" dirty="0"/>
              <a:t> </a:t>
            </a:r>
            <a:r>
              <a:rPr lang="en-GB" dirty="0" err="1"/>
              <a:t>ellátott</a:t>
            </a:r>
            <a:r>
              <a:rPr lang="en-GB" dirty="0"/>
              <a:t> </a:t>
            </a:r>
            <a:r>
              <a:rPr lang="en-GB" dirty="0" err="1"/>
              <a:t>metódus</a:t>
            </a:r>
            <a:r>
              <a:rPr lang="en-GB" dirty="0"/>
              <a:t> a </a:t>
            </a:r>
            <a:r>
              <a:rPr lang="en-GB" dirty="0" err="1"/>
              <a:t>leszármaztatott</a:t>
            </a:r>
            <a:r>
              <a:rPr lang="en-GB" dirty="0"/>
              <a:t> </a:t>
            </a:r>
            <a:r>
              <a:rPr lang="en-GB" dirty="0" err="1"/>
              <a:t>osztályokban</a:t>
            </a:r>
            <a:r>
              <a:rPr lang="en-GB" dirty="0"/>
              <a:t> </a:t>
            </a:r>
            <a:r>
              <a:rPr lang="en-GB" dirty="0" err="1"/>
              <a:t>felülbírálható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smtClean="0"/>
              <a:t>override-</a:t>
            </a:r>
            <a:r>
              <a:rPr lang="hu-HU" dirty="0" smtClean="0"/>
              <a:t>a</a:t>
            </a:r>
            <a:r>
              <a:rPr lang="en-GB" dirty="0" smtClean="0"/>
              <a:t>l </a:t>
            </a:r>
            <a:endParaRPr lang="en-GB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b="1" dirty="0" smtClean="0"/>
              <a:t>override</a:t>
            </a:r>
            <a:r>
              <a:rPr lang="en-GB" dirty="0"/>
              <a:t>: </a:t>
            </a:r>
            <a:r>
              <a:rPr lang="en-GB" dirty="0" err="1"/>
              <a:t>Az</a:t>
            </a:r>
            <a:r>
              <a:rPr lang="en-GB" dirty="0"/>
              <a:t> override </a:t>
            </a:r>
            <a:r>
              <a:rPr lang="en-GB" dirty="0" err="1"/>
              <a:t>módosítót</a:t>
            </a:r>
            <a:r>
              <a:rPr lang="en-GB" dirty="0"/>
              <a:t> a </a:t>
            </a:r>
            <a:r>
              <a:rPr lang="en-GB" dirty="0" err="1"/>
              <a:t>leszármazott</a:t>
            </a:r>
            <a:r>
              <a:rPr lang="en-GB" dirty="0"/>
              <a:t> </a:t>
            </a:r>
            <a:r>
              <a:rPr lang="en-GB" dirty="0" err="1"/>
              <a:t>osztályban</a:t>
            </a:r>
            <a:r>
              <a:rPr lang="en-GB" dirty="0"/>
              <a:t> </a:t>
            </a:r>
            <a:r>
              <a:rPr lang="hu-HU" dirty="0" smtClean="0"/>
              <a:t>az a</a:t>
            </a:r>
            <a:r>
              <a:rPr lang="en-GB" dirty="0" smtClean="0"/>
              <a:t> </a:t>
            </a:r>
            <a:r>
              <a:rPr lang="en-GB" dirty="0" err="1" smtClean="0"/>
              <a:t>metódus</a:t>
            </a:r>
            <a:r>
              <a:rPr lang="en-GB" dirty="0" smtClean="0"/>
              <a:t> </a:t>
            </a:r>
            <a:r>
              <a:rPr lang="en-GB" dirty="0" err="1"/>
              <a:t>elé</a:t>
            </a:r>
            <a:r>
              <a:rPr lang="en-GB" dirty="0"/>
              <a:t> </a:t>
            </a:r>
            <a:r>
              <a:rPr lang="en-GB" dirty="0" err="1"/>
              <a:t>kell</a:t>
            </a:r>
            <a:r>
              <a:rPr lang="en-GB" dirty="0"/>
              <a:t> </a:t>
            </a:r>
            <a:r>
              <a:rPr lang="en-GB" dirty="0" err="1"/>
              <a:t>tenni</a:t>
            </a:r>
            <a:r>
              <a:rPr lang="en-GB" dirty="0"/>
              <a:t>, </a:t>
            </a:r>
            <a:r>
              <a:rPr lang="en-GB" dirty="0" err="1"/>
              <a:t>aminek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ősosztályában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eljárásnál</a:t>
            </a:r>
            <a:r>
              <a:rPr lang="en-GB" dirty="0"/>
              <a:t> a virtual </a:t>
            </a:r>
            <a:r>
              <a:rPr lang="en-GB" dirty="0" err="1"/>
              <a:t>szerepel</a:t>
            </a:r>
            <a:r>
              <a:rPr lang="en-GB" dirty="0"/>
              <a:t>, </a:t>
            </a:r>
            <a:r>
              <a:rPr lang="en-GB" dirty="0" err="1"/>
              <a:t>így</a:t>
            </a:r>
            <a:r>
              <a:rPr lang="en-GB" dirty="0"/>
              <a:t> </a:t>
            </a:r>
            <a:r>
              <a:rPr lang="en-GB" dirty="0" err="1"/>
              <a:t>átdefiniálhatjuk</a:t>
            </a:r>
            <a:r>
              <a:rPr lang="en-GB" dirty="0"/>
              <a:t>, </a:t>
            </a:r>
            <a:r>
              <a:rPr lang="en-GB" dirty="0" err="1"/>
              <a:t>felülbírálhatjuk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ősmetódust</a:t>
            </a:r>
            <a:r>
              <a:rPr lang="en-GB" dirty="0"/>
              <a:t>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b="1" dirty="0" smtClean="0"/>
              <a:t>new</a:t>
            </a:r>
            <a:r>
              <a:rPr lang="en-GB" b="1" dirty="0"/>
              <a:t>: </a:t>
            </a:r>
            <a:r>
              <a:rPr lang="en-GB" dirty="0"/>
              <a:t>A new </a:t>
            </a:r>
            <a:r>
              <a:rPr lang="en-GB" dirty="0" err="1"/>
              <a:t>módosító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ősosztályban</a:t>
            </a:r>
            <a:r>
              <a:rPr lang="en-GB" dirty="0"/>
              <a:t> </a:t>
            </a:r>
            <a:r>
              <a:rPr lang="en-GB" dirty="0" err="1"/>
              <a:t>létrehozott</a:t>
            </a:r>
            <a:r>
              <a:rPr lang="en-GB" dirty="0"/>
              <a:t> </a:t>
            </a:r>
            <a:r>
              <a:rPr lang="en-GB" dirty="0" err="1"/>
              <a:t>metódusokat</a:t>
            </a:r>
            <a:r>
              <a:rPr lang="en-GB" dirty="0"/>
              <a:t> </a:t>
            </a:r>
            <a:r>
              <a:rPr lang="hu-HU" dirty="0" smtClean="0"/>
              <a:t>le</a:t>
            </a:r>
            <a:r>
              <a:rPr lang="en-GB" dirty="0" err="1" smtClean="0"/>
              <a:t>fedi</a:t>
            </a:r>
            <a:r>
              <a:rPr lang="en-GB" dirty="0"/>
              <a:t>, </a:t>
            </a:r>
            <a:r>
              <a:rPr lang="en-GB" dirty="0" err="1"/>
              <a:t>árnyékolja</a:t>
            </a:r>
            <a:r>
              <a:rPr lang="en-GB" dirty="0"/>
              <a:t>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b="1" dirty="0" smtClean="0"/>
              <a:t>sealed</a:t>
            </a:r>
            <a:r>
              <a:rPr lang="en-GB" b="1" dirty="0"/>
              <a:t>: </a:t>
            </a:r>
            <a:r>
              <a:rPr lang="en-GB" dirty="0"/>
              <a:t>A sealed </a:t>
            </a:r>
            <a:r>
              <a:rPr lang="en-GB" dirty="0" err="1"/>
              <a:t>módosítóval</a:t>
            </a:r>
            <a:r>
              <a:rPr lang="en-GB" dirty="0"/>
              <a:t> </a:t>
            </a:r>
            <a:r>
              <a:rPr lang="en-GB" dirty="0" err="1"/>
              <a:t>ellátott</a:t>
            </a:r>
            <a:r>
              <a:rPr lang="en-GB" dirty="0"/>
              <a:t> </a:t>
            </a:r>
            <a:r>
              <a:rPr lang="en-GB" dirty="0" err="1"/>
              <a:t>metódust</a:t>
            </a:r>
            <a:r>
              <a:rPr lang="en-GB" dirty="0"/>
              <a:t> </a:t>
            </a:r>
            <a:r>
              <a:rPr lang="en-GB" dirty="0" err="1"/>
              <a:t>később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tudjuk</a:t>
            </a:r>
            <a:r>
              <a:rPr lang="en-GB" dirty="0"/>
              <a:t> </a:t>
            </a:r>
            <a:r>
              <a:rPr lang="en-GB" dirty="0" err="1"/>
              <a:t>felülbírálni</a:t>
            </a:r>
            <a:r>
              <a:rPr lang="en-GB" dirty="0"/>
              <a:t>, ha </a:t>
            </a:r>
            <a:r>
              <a:rPr lang="en-GB" dirty="0" err="1"/>
              <a:t>osztály</a:t>
            </a:r>
            <a:r>
              <a:rPr lang="en-GB" dirty="0"/>
              <a:t> </a:t>
            </a:r>
            <a:r>
              <a:rPr lang="en-GB" dirty="0" err="1"/>
              <a:t>előtt</a:t>
            </a:r>
            <a:r>
              <a:rPr lang="en-GB" dirty="0"/>
              <a:t> </a:t>
            </a:r>
            <a:r>
              <a:rPr lang="en-GB" dirty="0" err="1"/>
              <a:t>használjuk</a:t>
            </a:r>
            <a:r>
              <a:rPr lang="en-GB" dirty="0"/>
              <a:t>, </a:t>
            </a:r>
            <a:r>
              <a:rPr lang="en-GB" dirty="0" err="1"/>
              <a:t>azzal</a:t>
            </a:r>
            <a:r>
              <a:rPr lang="en-GB" dirty="0"/>
              <a:t> </a:t>
            </a:r>
            <a:r>
              <a:rPr lang="en-GB" dirty="0" err="1"/>
              <a:t>jelezzük</a:t>
            </a:r>
            <a:r>
              <a:rPr lang="en-GB" dirty="0"/>
              <a:t>, </a:t>
            </a:r>
            <a:r>
              <a:rPr lang="en-GB" dirty="0" err="1"/>
              <a:t>hogy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osztálynak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lehetnek</a:t>
            </a:r>
            <a:r>
              <a:rPr lang="en-GB" dirty="0"/>
              <a:t> </a:t>
            </a:r>
            <a:r>
              <a:rPr lang="en-GB" dirty="0" err="1"/>
              <a:t>leszármazottjai</a:t>
            </a:r>
            <a:r>
              <a:rPr lang="en-GB" dirty="0"/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24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v</a:t>
            </a:r>
            <a:r>
              <a:rPr lang="hu-HU" dirty="0" err="1" smtClean="0"/>
              <a:t>irtual</a:t>
            </a:r>
            <a:r>
              <a:rPr lang="hu-HU" dirty="0" smtClean="0"/>
              <a:t> és </a:t>
            </a:r>
            <a:r>
              <a:rPr lang="hu-HU" dirty="0" err="1" smtClean="0"/>
              <a:t>override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45958" y="1622961"/>
            <a:ext cx="8260388" cy="4862945"/>
          </a:xfrm>
        </p:spPr>
        <p:txBody>
          <a:bodyPr>
            <a:normAutofit/>
          </a:bodyPr>
          <a:lstStyle/>
          <a:p>
            <a:pPr algn="l"/>
            <a:r>
              <a:rPr lang="en-GB" dirty="0" err="1" smtClean="0"/>
              <a:t>Általános</a:t>
            </a:r>
            <a:r>
              <a:rPr lang="en-GB" dirty="0" smtClean="0"/>
              <a:t> </a:t>
            </a:r>
            <a:r>
              <a:rPr lang="en-GB" dirty="0" err="1"/>
              <a:t>alakja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b="1" dirty="0" err="1"/>
              <a:t>ősosztályban</a:t>
            </a:r>
            <a:r>
              <a:rPr lang="en-GB" dirty="0"/>
              <a:t>: </a:t>
            </a:r>
          </a:p>
          <a:p>
            <a:pPr lvl="1" algn="l"/>
            <a:r>
              <a:rPr lang="en-GB" sz="2200" b="1" dirty="0" err="1"/>
              <a:t>láthatóság</a:t>
            </a:r>
            <a:r>
              <a:rPr lang="en-GB" sz="2200" b="1" dirty="0"/>
              <a:t> virtual </a:t>
            </a:r>
            <a:r>
              <a:rPr lang="en-GB" sz="2200" b="1" dirty="0" err="1"/>
              <a:t>típus</a:t>
            </a:r>
            <a:r>
              <a:rPr lang="en-GB" sz="2200" b="1" dirty="0"/>
              <a:t> </a:t>
            </a:r>
            <a:r>
              <a:rPr lang="hu-HU" sz="2200" b="1" dirty="0" err="1" smtClean="0"/>
              <a:t>metódusNév</a:t>
            </a:r>
            <a:r>
              <a:rPr lang="en-GB" sz="2200" b="1" dirty="0" smtClean="0"/>
              <a:t>(</a:t>
            </a:r>
            <a:r>
              <a:rPr lang="en-GB" sz="2200" b="1" i="1" dirty="0" err="1" smtClean="0"/>
              <a:t>paraméterek</a:t>
            </a:r>
            <a:r>
              <a:rPr lang="en-GB" sz="2200" b="1" dirty="0"/>
              <a:t>) </a:t>
            </a:r>
            <a:endParaRPr lang="hu-HU" sz="2200" b="1" dirty="0" smtClean="0"/>
          </a:p>
          <a:p>
            <a:pPr lvl="1" algn="l"/>
            <a:r>
              <a:rPr lang="en-GB" sz="2200" b="1" dirty="0" smtClean="0"/>
              <a:t>{ </a:t>
            </a:r>
            <a:endParaRPr lang="en-GB" sz="2200" b="1" dirty="0"/>
          </a:p>
          <a:p>
            <a:pPr lvl="1" algn="l"/>
            <a:r>
              <a:rPr lang="en-GB" sz="2200" b="1" dirty="0"/>
              <a:t>//</a:t>
            </a:r>
            <a:r>
              <a:rPr lang="en-GB" sz="2200" b="1" dirty="0" err="1"/>
              <a:t>utasítások</a:t>
            </a:r>
            <a:r>
              <a:rPr lang="en-GB" sz="2200" b="1" dirty="0"/>
              <a:t> </a:t>
            </a:r>
          </a:p>
          <a:p>
            <a:pPr lvl="1" algn="l"/>
            <a:r>
              <a:rPr lang="en-GB" sz="2200" b="1" dirty="0"/>
              <a:t>} </a:t>
            </a:r>
          </a:p>
          <a:p>
            <a:pPr algn="l"/>
            <a:r>
              <a:rPr lang="en-GB" dirty="0" err="1"/>
              <a:t>Általános</a:t>
            </a:r>
            <a:r>
              <a:rPr lang="en-GB" dirty="0"/>
              <a:t> </a:t>
            </a:r>
            <a:r>
              <a:rPr lang="en-GB" dirty="0" err="1"/>
              <a:t>alakja</a:t>
            </a:r>
            <a:r>
              <a:rPr lang="en-GB" dirty="0"/>
              <a:t> a </a:t>
            </a:r>
            <a:r>
              <a:rPr lang="en-GB" dirty="0" err="1"/>
              <a:t>leszármaztatott</a:t>
            </a:r>
            <a:r>
              <a:rPr lang="en-GB" dirty="0"/>
              <a:t> </a:t>
            </a:r>
            <a:r>
              <a:rPr lang="en-GB" dirty="0" err="1"/>
              <a:t>osztályban</a:t>
            </a:r>
            <a:r>
              <a:rPr lang="en-GB" dirty="0"/>
              <a:t>: </a:t>
            </a:r>
          </a:p>
          <a:p>
            <a:pPr lvl="1" algn="l"/>
            <a:r>
              <a:rPr lang="en-GB" sz="2000" b="1" dirty="0" err="1">
                <a:solidFill>
                  <a:schemeClr val="tx1">
                    <a:tint val="75000"/>
                  </a:schemeClr>
                </a:solidFill>
              </a:rPr>
              <a:t>láthatóság</a:t>
            </a:r>
            <a:r>
              <a:rPr lang="en-GB" sz="2000" b="1" dirty="0">
                <a:solidFill>
                  <a:schemeClr val="tx1">
                    <a:tint val="75000"/>
                  </a:schemeClr>
                </a:solidFill>
              </a:rPr>
              <a:t> override </a:t>
            </a:r>
            <a:r>
              <a:rPr lang="en-GB" sz="2000" b="1" dirty="0" err="1">
                <a:solidFill>
                  <a:schemeClr val="tx1">
                    <a:tint val="75000"/>
                  </a:schemeClr>
                </a:solidFill>
              </a:rPr>
              <a:t>típus</a:t>
            </a:r>
            <a:r>
              <a:rPr lang="en-GB" sz="20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hu-HU" sz="2000" b="1" dirty="0" err="1">
                <a:solidFill>
                  <a:schemeClr val="tx1">
                    <a:tint val="75000"/>
                  </a:schemeClr>
                </a:solidFill>
              </a:rPr>
              <a:t>metódusNév</a:t>
            </a:r>
            <a:r>
              <a:rPr lang="en-GB" sz="20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GB" sz="2000" b="1" dirty="0" err="1">
                <a:solidFill>
                  <a:schemeClr val="tx1">
                    <a:tint val="75000"/>
                  </a:schemeClr>
                </a:solidFill>
              </a:rPr>
              <a:t>paraméterek</a:t>
            </a:r>
            <a:r>
              <a:rPr lang="en-GB" sz="2000" b="1" dirty="0">
                <a:solidFill>
                  <a:schemeClr val="tx1">
                    <a:tint val="75000"/>
                  </a:schemeClr>
                </a:solidFill>
              </a:rPr>
              <a:t>) </a:t>
            </a:r>
            <a:endParaRPr lang="hu-HU" sz="2000" b="1" dirty="0" smtClean="0">
              <a:solidFill>
                <a:schemeClr val="tx1">
                  <a:tint val="75000"/>
                </a:schemeClr>
              </a:solidFill>
            </a:endParaRPr>
          </a:p>
          <a:p>
            <a:pPr lvl="1" algn="l"/>
            <a:r>
              <a:rPr lang="en-GB" sz="2000" b="1" dirty="0" smtClean="0">
                <a:solidFill>
                  <a:schemeClr val="tx1">
                    <a:tint val="75000"/>
                  </a:schemeClr>
                </a:solidFill>
              </a:rPr>
              <a:t>{ </a:t>
            </a:r>
            <a:endParaRPr lang="en-GB" sz="2000" b="1" dirty="0">
              <a:solidFill>
                <a:schemeClr val="tx1">
                  <a:tint val="75000"/>
                </a:schemeClr>
              </a:solidFill>
            </a:endParaRPr>
          </a:p>
          <a:p>
            <a:pPr lvl="1" algn="l"/>
            <a:r>
              <a:rPr lang="en-GB" sz="2000" b="1" dirty="0">
                <a:solidFill>
                  <a:schemeClr val="tx1">
                    <a:tint val="75000"/>
                  </a:schemeClr>
                </a:solidFill>
              </a:rPr>
              <a:t>//</a:t>
            </a:r>
            <a:r>
              <a:rPr lang="en-GB" sz="2000" b="1" dirty="0" err="1">
                <a:solidFill>
                  <a:schemeClr val="tx1">
                    <a:tint val="75000"/>
                  </a:schemeClr>
                </a:solidFill>
              </a:rPr>
              <a:t>utasítások</a:t>
            </a:r>
            <a:r>
              <a:rPr lang="en-GB" sz="2000" b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lvl="1" algn="l"/>
            <a:r>
              <a:rPr lang="en-GB" sz="2000" b="1" dirty="0">
                <a:solidFill>
                  <a:schemeClr val="tx1">
                    <a:tint val="75000"/>
                  </a:schemeClr>
                </a:solidFill>
              </a:rPr>
              <a:t>}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1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hu-HU" dirty="0" err="1"/>
              <a:t>v</a:t>
            </a:r>
            <a:r>
              <a:rPr lang="hu-HU" dirty="0" err="1" smtClean="0"/>
              <a:t>irtual</a:t>
            </a:r>
            <a:r>
              <a:rPr lang="hu-HU" dirty="0" smtClean="0"/>
              <a:t> és </a:t>
            </a:r>
            <a:r>
              <a:rPr lang="hu-HU" dirty="0" err="1" smtClean="0"/>
              <a:t>override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42477" y="1827413"/>
            <a:ext cx="6128289" cy="4921730"/>
          </a:xfrm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lvl="1" algn="l"/>
            <a:r>
              <a:rPr lang="en-GB" sz="3400" b="1" dirty="0" smtClean="0">
                <a:solidFill>
                  <a:schemeClr val="tx1"/>
                </a:solidFill>
              </a:rPr>
              <a:t>class </a:t>
            </a:r>
            <a:r>
              <a:rPr lang="en-GB" sz="3400" b="1" dirty="0" err="1">
                <a:solidFill>
                  <a:schemeClr val="tx1"/>
                </a:solidFill>
              </a:rPr>
              <a:t>Emlősök</a:t>
            </a:r>
            <a:r>
              <a:rPr lang="en-GB" sz="3400" b="1" dirty="0">
                <a:solidFill>
                  <a:schemeClr val="tx1"/>
                </a:solidFill>
              </a:rPr>
              <a:t> { </a:t>
            </a:r>
          </a:p>
          <a:p>
            <a:pPr lvl="1" algn="l"/>
            <a:r>
              <a:rPr lang="hu-HU" sz="3400" b="1" dirty="0" smtClean="0">
                <a:solidFill>
                  <a:schemeClr val="tx1"/>
                </a:solidFill>
              </a:rPr>
              <a:t>	</a:t>
            </a:r>
            <a:r>
              <a:rPr lang="en-GB" sz="3400" b="1" dirty="0" smtClean="0">
                <a:solidFill>
                  <a:schemeClr val="tx1"/>
                </a:solidFill>
              </a:rPr>
              <a:t>public </a:t>
            </a:r>
            <a:r>
              <a:rPr lang="en-GB" sz="3400" b="1" dirty="0">
                <a:solidFill>
                  <a:schemeClr val="tx1"/>
                </a:solidFill>
              </a:rPr>
              <a:t>virtual void </a:t>
            </a:r>
            <a:r>
              <a:rPr lang="en-GB" sz="3400" b="1" dirty="0" err="1">
                <a:solidFill>
                  <a:schemeClr val="tx1"/>
                </a:solidFill>
              </a:rPr>
              <a:t>Evés</a:t>
            </a:r>
            <a:r>
              <a:rPr lang="en-GB" sz="3400" b="1" dirty="0" smtClean="0">
                <a:solidFill>
                  <a:schemeClr val="tx1"/>
                </a:solidFill>
              </a:rPr>
              <a:t>()</a:t>
            </a:r>
            <a:endParaRPr lang="hu-HU" sz="3400" b="1" dirty="0" smtClean="0">
              <a:solidFill>
                <a:schemeClr val="tx1"/>
              </a:solidFill>
            </a:endParaRPr>
          </a:p>
          <a:p>
            <a:pPr lvl="1" algn="l"/>
            <a:r>
              <a:rPr lang="hu-HU" sz="3400" b="1" dirty="0">
                <a:solidFill>
                  <a:schemeClr val="tx1"/>
                </a:solidFill>
              </a:rPr>
              <a:t>	</a:t>
            </a:r>
            <a:r>
              <a:rPr lang="en-GB" sz="3400" b="1" dirty="0" smtClean="0">
                <a:solidFill>
                  <a:schemeClr val="tx1"/>
                </a:solidFill>
              </a:rPr>
              <a:t>{ </a:t>
            </a:r>
            <a:endParaRPr lang="en-GB" sz="3400" b="1" dirty="0">
              <a:solidFill>
                <a:schemeClr val="tx1"/>
              </a:solidFill>
            </a:endParaRPr>
          </a:p>
          <a:p>
            <a:pPr lvl="1" algn="l"/>
            <a:r>
              <a:rPr lang="hu-HU" sz="3400" b="1" dirty="0" smtClean="0">
                <a:solidFill>
                  <a:schemeClr val="tx1"/>
                </a:solidFill>
              </a:rPr>
              <a:t>		</a:t>
            </a:r>
            <a:r>
              <a:rPr lang="en-GB" sz="3400" b="1" dirty="0" err="1" smtClean="0">
                <a:solidFill>
                  <a:schemeClr val="tx1"/>
                </a:solidFill>
              </a:rPr>
              <a:t>Console.WriteLine</a:t>
            </a:r>
            <a:r>
              <a:rPr lang="en-GB" sz="3400" b="1" dirty="0">
                <a:solidFill>
                  <a:schemeClr val="tx1"/>
                </a:solidFill>
              </a:rPr>
              <a:t>("</a:t>
            </a:r>
            <a:r>
              <a:rPr lang="en-GB" sz="3400" b="1" dirty="0" err="1">
                <a:solidFill>
                  <a:schemeClr val="tx1"/>
                </a:solidFill>
              </a:rPr>
              <a:t>Etetés</a:t>
            </a:r>
            <a:r>
              <a:rPr lang="en-GB" sz="3400" b="1" dirty="0">
                <a:solidFill>
                  <a:schemeClr val="tx1"/>
                </a:solidFill>
              </a:rPr>
              <a:t>"); </a:t>
            </a:r>
          </a:p>
          <a:p>
            <a:pPr lvl="1" algn="l"/>
            <a:r>
              <a:rPr lang="hu-HU" sz="3400" b="1" dirty="0" smtClean="0">
                <a:solidFill>
                  <a:schemeClr val="tx1"/>
                </a:solidFill>
              </a:rPr>
              <a:t>	</a:t>
            </a:r>
            <a:r>
              <a:rPr lang="en-GB" sz="3400" b="1" dirty="0" smtClean="0">
                <a:solidFill>
                  <a:schemeClr val="tx1"/>
                </a:solidFill>
              </a:rPr>
              <a:t>} } </a:t>
            </a:r>
          </a:p>
          <a:p>
            <a:pPr lvl="1" algn="l"/>
            <a:r>
              <a:rPr lang="en-GB" sz="3400" b="1" dirty="0" smtClean="0">
                <a:solidFill>
                  <a:schemeClr val="tx1"/>
                </a:solidFill>
              </a:rPr>
              <a:t>class </a:t>
            </a:r>
            <a:r>
              <a:rPr lang="en-GB" sz="3400" b="1" dirty="0" err="1">
                <a:solidFill>
                  <a:schemeClr val="tx1"/>
                </a:solidFill>
              </a:rPr>
              <a:t>Kutya</a:t>
            </a:r>
            <a:r>
              <a:rPr lang="en-GB" sz="3400" b="1" dirty="0">
                <a:solidFill>
                  <a:schemeClr val="tx1"/>
                </a:solidFill>
              </a:rPr>
              <a:t> : </a:t>
            </a:r>
            <a:r>
              <a:rPr lang="en-GB" sz="3400" b="1" dirty="0" err="1">
                <a:solidFill>
                  <a:schemeClr val="tx1"/>
                </a:solidFill>
              </a:rPr>
              <a:t>Emlősök</a:t>
            </a:r>
            <a:r>
              <a:rPr lang="en-GB" sz="3400" b="1" dirty="0">
                <a:solidFill>
                  <a:schemeClr val="tx1"/>
                </a:solidFill>
              </a:rPr>
              <a:t> { </a:t>
            </a:r>
          </a:p>
          <a:p>
            <a:pPr lvl="2" algn="l"/>
            <a:r>
              <a:rPr lang="en-GB" sz="3200" b="1" dirty="0">
                <a:solidFill>
                  <a:schemeClr val="tx1"/>
                </a:solidFill>
              </a:rPr>
              <a:t>public override void </a:t>
            </a:r>
            <a:r>
              <a:rPr lang="en-GB" sz="3200" b="1" dirty="0" err="1">
                <a:solidFill>
                  <a:schemeClr val="tx1"/>
                </a:solidFill>
              </a:rPr>
              <a:t>Evés</a:t>
            </a:r>
            <a:r>
              <a:rPr lang="en-GB" sz="3200" b="1" dirty="0">
                <a:solidFill>
                  <a:schemeClr val="tx1"/>
                </a:solidFill>
              </a:rPr>
              <a:t>() </a:t>
            </a:r>
            <a:endParaRPr lang="hu-HU" sz="3200" b="1" dirty="0" smtClean="0">
              <a:solidFill>
                <a:schemeClr val="tx1"/>
              </a:solidFill>
            </a:endParaRPr>
          </a:p>
          <a:p>
            <a:pPr lvl="2" algn="l"/>
            <a:r>
              <a:rPr lang="en-GB" sz="3200" b="1" dirty="0" smtClean="0">
                <a:solidFill>
                  <a:schemeClr val="tx1"/>
                </a:solidFill>
              </a:rPr>
              <a:t>{ </a:t>
            </a:r>
            <a:endParaRPr lang="en-GB" sz="3200" b="1" dirty="0">
              <a:solidFill>
                <a:schemeClr val="tx1"/>
              </a:solidFill>
            </a:endParaRPr>
          </a:p>
          <a:p>
            <a:pPr lvl="2" algn="l"/>
            <a:r>
              <a:rPr lang="en-GB" sz="3200" b="1" dirty="0" err="1">
                <a:solidFill>
                  <a:schemeClr val="tx1"/>
                </a:solidFill>
              </a:rPr>
              <a:t>Console.WriteLine</a:t>
            </a:r>
            <a:r>
              <a:rPr lang="en-GB" sz="3200" b="1" dirty="0">
                <a:solidFill>
                  <a:schemeClr val="tx1"/>
                </a:solidFill>
              </a:rPr>
              <a:t>("</a:t>
            </a:r>
            <a:r>
              <a:rPr lang="en-GB" sz="3200" b="1" dirty="0" err="1">
                <a:solidFill>
                  <a:schemeClr val="tx1"/>
                </a:solidFill>
              </a:rPr>
              <a:t>Etetés</a:t>
            </a:r>
            <a:r>
              <a:rPr lang="en-GB" sz="3200" b="1" dirty="0">
                <a:solidFill>
                  <a:schemeClr val="tx1"/>
                </a:solidFill>
              </a:rPr>
              <a:t>, </a:t>
            </a:r>
            <a:r>
              <a:rPr lang="en-GB" sz="3200" b="1" dirty="0" err="1">
                <a:solidFill>
                  <a:schemeClr val="tx1"/>
                </a:solidFill>
              </a:rPr>
              <a:t>farok</a:t>
            </a:r>
            <a:r>
              <a:rPr lang="en-GB" sz="3200" b="1" dirty="0">
                <a:solidFill>
                  <a:schemeClr val="tx1"/>
                </a:solidFill>
              </a:rPr>
              <a:t> </a:t>
            </a:r>
            <a:r>
              <a:rPr lang="en-GB" sz="3200" b="1" dirty="0" err="1">
                <a:solidFill>
                  <a:schemeClr val="tx1"/>
                </a:solidFill>
              </a:rPr>
              <a:t>csóválás</a:t>
            </a:r>
            <a:r>
              <a:rPr lang="en-GB" sz="3200" b="1" dirty="0">
                <a:solidFill>
                  <a:schemeClr val="tx1"/>
                </a:solidFill>
              </a:rPr>
              <a:t>"); </a:t>
            </a:r>
          </a:p>
          <a:p>
            <a:pPr lvl="2" algn="l"/>
            <a:r>
              <a:rPr lang="en-GB" sz="3200" b="1" dirty="0">
                <a:solidFill>
                  <a:schemeClr val="tx1"/>
                </a:solidFill>
              </a:rPr>
              <a:t>} </a:t>
            </a:r>
            <a:r>
              <a:rPr lang="en-GB" sz="3200" b="1" dirty="0" smtClean="0">
                <a:solidFill>
                  <a:schemeClr val="tx1"/>
                </a:solidFill>
              </a:rPr>
              <a:t>} </a:t>
            </a:r>
            <a:endParaRPr lang="en-GB" sz="3200" b="1" dirty="0">
              <a:solidFill>
                <a:schemeClr val="tx1"/>
              </a:solidFill>
            </a:endParaRPr>
          </a:p>
          <a:p>
            <a:pPr lvl="1" algn="l"/>
            <a:r>
              <a:rPr lang="en-GB" sz="3400" b="1" dirty="0">
                <a:solidFill>
                  <a:schemeClr val="tx1"/>
                </a:solidFill>
              </a:rPr>
              <a:t>class Labrador : </a:t>
            </a:r>
            <a:r>
              <a:rPr lang="en-GB" sz="3400" b="1" dirty="0" err="1">
                <a:solidFill>
                  <a:schemeClr val="tx1"/>
                </a:solidFill>
              </a:rPr>
              <a:t>Kutya</a:t>
            </a:r>
            <a:r>
              <a:rPr lang="en-GB" sz="3400" b="1" dirty="0">
                <a:solidFill>
                  <a:schemeClr val="tx1"/>
                </a:solidFill>
              </a:rPr>
              <a:t> { </a:t>
            </a:r>
          </a:p>
          <a:p>
            <a:pPr lvl="2" algn="l"/>
            <a:r>
              <a:rPr lang="en-GB" sz="3200" b="1" dirty="0">
                <a:solidFill>
                  <a:schemeClr val="tx1"/>
                </a:solidFill>
              </a:rPr>
              <a:t>public override void </a:t>
            </a:r>
            <a:r>
              <a:rPr lang="en-GB" sz="3200" b="1" dirty="0" err="1">
                <a:solidFill>
                  <a:schemeClr val="tx1"/>
                </a:solidFill>
              </a:rPr>
              <a:t>Evés</a:t>
            </a:r>
            <a:r>
              <a:rPr lang="en-GB" sz="3200" b="1" dirty="0">
                <a:solidFill>
                  <a:schemeClr val="tx1"/>
                </a:solidFill>
              </a:rPr>
              <a:t>() </a:t>
            </a:r>
            <a:endParaRPr lang="hu-HU" sz="3200" b="1" dirty="0" smtClean="0">
              <a:solidFill>
                <a:schemeClr val="tx1"/>
              </a:solidFill>
            </a:endParaRPr>
          </a:p>
          <a:p>
            <a:pPr lvl="2" algn="l"/>
            <a:r>
              <a:rPr lang="en-GB" sz="3200" b="1" dirty="0" smtClean="0">
                <a:solidFill>
                  <a:schemeClr val="tx1"/>
                </a:solidFill>
              </a:rPr>
              <a:t>{ </a:t>
            </a:r>
            <a:endParaRPr lang="en-GB" sz="3200" b="1" dirty="0">
              <a:solidFill>
                <a:schemeClr val="tx1"/>
              </a:solidFill>
            </a:endParaRPr>
          </a:p>
          <a:p>
            <a:pPr lvl="2" algn="l"/>
            <a:r>
              <a:rPr lang="en-GB" sz="3200" b="1" dirty="0" err="1">
                <a:solidFill>
                  <a:schemeClr val="tx1"/>
                </a:solidFill>
              </a:rPr>
              <a:t>Console.WriteLine</a:t>
            </a:r>
            <a:r>
              <a:rPr lang="en-GB" sz="3200" b="1" dirty="0">
                <a:solidFill>
                  <a:schemeClr val="tx1"/>
                </a:solidFill>
              </a:rPr>
              <a:t>("</a:t>
            </a:r>
            <a:r>
              <a:rPr lang="en-GB" sz="3200" b="1" dirty="0" err="1">
                <a:solidFill>
                  <a:schemeClr val="tx1"/>
                </a:solidFill>
              </a:rPr>
              <a:t>Etetés</a:t>
            </a:r>
            <a:r>
              <a:rPr lang="en-GB" sz="3200" b="1" dirty="0">
                <a:solidFill>
                  <a:schemeClr val="tx1"/>
                </a:solidFill>
              </a:rPr>
              <a:t>, </a:t>
            </a:r>
            <a:r>
              <a:rPr lang="en-GB" sz="3200" b="1" dirty="0" err="1">
                <a:solidFill>
                  <a:schemeClr val="tx1"/>
                </a:solidFill>
              </a:rPr>
              <a:t>ugatás</a:t>
            </a:r>
            <a:r>
              <a:rPr lang="en-GB" sz="3200" b="1" dirty="0">
                <a:solidFill>
                  <a:schemeClr val="tx1"/>
                </a:solidFill>
              </a:rPr>
              <a:t>"); </a:t>
            </a:r>
          </a:p>
          <a:p>
            <a:pPr lvl="2" algn="l"/>
            <a:r>
              <a:rPr lang="en-GB" sz="3200" b="1" dirty="0">
                <a:solidFill>
                  <a:schemeClr val="tx1"/>
                </a:solidFill>
              </a:rPr>
              <a:t>} </a:t>
            </a:r>
            <a:r>
              <a:rPr lang="en-GB" sz="3200" b="1" dirty="0" smtClean="0">
                <a:solidFill>
                  <a:schemeClr val="tx1"/>
                </a:solidFill>
              </a:rPr>
              <a:t>}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3577" y="2786743"/>
            <a:ext cx="340505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Emlősök</a:t>
            </a:r>
            <a:r>
              <a:rPr lang="en-GB" dirty="0"/>
              <a:t> e = new </a:t>
            </a:r>
            <a:r>
              <a:rPr lang="en-GB" dirty="0" err="1"/>
              <a:t>Emlősök</a:t>
            </a:r>
            <a:r>
              <a:rPr lang="en-GB" dirty="0"/>
              <a:t>(); </a:t>
            </a:r>
            <a:r>
              <a:rPr lang="en-GB" dirty="0" err="1"/>
              <a:t>e.Evés</a:t>
            </a:r>
            <a:r>
              <a:rPr lang="en-GB" dirty="0"/>
              <a:t>(); </a:t>
            </a:r>
          </a:p>
          <a:p>
            <a:r>
              <a:rPr lang="en-GB" dirty="0" err="1"/>
              <a:t>Kutya</a:t>
            </a:r>
            <a:r>
              <a:rPr lang="en-GB" dirty="0"/>
              <a:t> k = new </a:t>
            </a:r>
            <a:r>
              <a:rPr lang="en-GB" dirty="0" err="1"/>
              <a:t>Kutya</a:t>
            </a:r>
            <a:r>
              <a:rPr lang="en-GB" dirty="0"/>
              <a:t>(); </a:t>
            </a:r>
            <a:r>
              <a:rPr lang="en-GB" dirty="0" err="1"/>
              <a:t>k.Evés</a:t>
            </a:r>
            <a:r>
              <a:rPr lang="en-GB" dirty="0"/>
              <a:t>(); </a:t>
            </a:r>
          </a:p>
          <a:p>
            <a:r>
              <a:rPr lang="es-ES" dirty="0"/>
              <a:t>Labrador l = new Labrador();</a:t>
            </a:r>
            <a:r>
              <a:rPr lang="es-ES" dirty="0" err="1"/>
              <a:t>l.Evés</a:t>
            </a:r>
            <a:r>
              <a:rPr lang="es-ES" dirty="0"/>
              <a:t>(); </a:t>
            </a:r>
            <a:r>
              <a:rPr lang="es-ES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3186" y="1181082"/>
            <a:ext cx="89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Az</a:t>
            </a:r>
            <a:r>
              <a:rPr lang="en-GB" dirty="0"/>
              <a:t> override </a:t>
            </a:r>
            <a:r>
              <a:rPr lang="en-GB" dirty="0" err="1"/>
              <a:t>módosítóval</a:t>
            </a:r>
            <a:r>
              <a:rPr lang="en-GB" dirty="0"/>
              <a:t> </a:t>
            </a:r>
            <a:r>
              <a:rPr lang="en-GB" dirty="0" err="1"/>
              <a:t>ellátott</a:t>
            </a:r>
            <a:r>
              <a:rPr lang="en-GB" dirty="0"/>
              <a:t> </a:t>
            </a:r>
            <a:r>
              <a:rPr lang="hu-HU" dirty="0"/>
              <a:t>metódusok</a:t>
            </a:r>
            <a:r>
              <a:rPr lang="en-GB" dirty="0"/>
              <a:t> </a:t>
            </a:r>
            <a:r>
              <a:rPr lang="en-GB" dirty="0" err="1"/>
              <a:t>egyben</a:t>
            </a:r>
            <a:r>
              <a:rPr lang="en-GB" dirty="0"/>
              <a:t> virtual </a:t>
            </a:r>
            <a:r>
              <a:rPr lang="en-GB" dirty="0" err="1"/>
              <a:t>módosítóval</a:t>
            </a:r>
            <a:r>
              <a:rPr lang="en-GB" dirty="0"/>
              <a:t> </a:t>
            </a:r>
            <a:r>
              <a:rPr lang="hu-HU" dirty="0"/>
              <a:t>is </a:t>
            </a:r>
            <a:r>
              <a:rPr lang="en-GB" dirty="0"/>
              <a:t>el</a:t>
            </a:r>
            <a:r>
              <a:rPr lang="hu-HU" dirty="0"/>
              <a:t> </a:t>
            </a:r>
            <a:r>
              <a:rPr lang="en-GB" dirty="0" err="1"/>
              <a:t>vannak</a:t>
            </a:r>
            <a:r>
              <a:rPr lang="en-GB" dirty="0"/>
              <a:t> </a:t>
            </a:r>
            <a:r>
              <a:rPr lang="en-GB" dirty="0" err="1"/>
              <a:t>látva</a:t>
            </a:r>
            <a:r>
              <a:rPr lang="en-GB" dirty="0"/>
              <a:t>, </a:t>
            </a:r>
            <a:r>
              <a:rPr lang="en-GB" dirty="0" err="1"/>
              <a:t>így</a:t>
            </a:r>
            <a:r>
              <a:rPr lang="en-GB" dirty="0"/>
              <a:t> a </a:t>
            </a:r>
            <a:r>
              <a:rPr lang="en-GB" dirty="0" err="1"/>
              <a:t>további</a:t>
            </a:r>
            <a:r>
              <a:rPr lang="en-GB" dirty="0"/>
              <a:t> </a:t>
            </a:r>
            <a:r>
              <a:rPr lang="en-GB" dirty="0" err="1"/>
              <a:t>leszármazott</a:t>
            </a:r>
            <a:r>
              <a:rPr lang="en-GB" dirty="0"/>
              <a:t> </a:t>
            </a:r>
            <a:r>
              <a:rPr lang="en-GB" dirty="0" err="1"/>
              <a:t>osztályok</a:t>
            </a:r>
            <a:r>
              <a:rPr lang="en-GB" dirty="0"/>
              <a:t> is </a:t>
            </a:r>
            <a:r>
              <a:rPr lang="en-GB" dirty="0" err="1"/>
              <a:t>felül</a:t>
            </a:r>
            <a:r>
              <a:rPr lang="hu-HU" dirty="0"/>
              <a:t> </a:t>
            </a:r>
            <a:r>
              <a:rPr lang="en-GB" dirty="0" err="1"/>
              <a:t>tudják</a:t>
            </a:r>
            <a:r>
              <a:rPr lang="en-GB" dirty="0"/>
              <a:t> </a:t>
            </a:r>
            <a:r>
              <a:rPr lang="en-GB" dirty="0" err="1"/>
              <a:t>definiálni</a:t>
            </a:r>
            <a:r>
              <a:rPr lang="en-GB" dirty="0"/>
              <a:t>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8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en-GB" dirty="0" smtClean="0"/>
              <a:t>new</a:t>
            </a:r>
            <a:endParaRPr lang="hu-H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92582"/>
            <a:ext cx="6229350" cy="3095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3456" y="3690937"/>
            <a:ext cx="6238875" cy="31146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5800" y="1516737"/>
            <a:ext cx="8886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alábbi</a:t>
            </a:r>
            <a:r>
              <a:rPr lang="en-GB" dirty="0"/>
              <a:t> </a:t>
            </a:r>
            <a:r>
              <a:rPr lang="en-GB" dirty="0" err="1"/>
              <a:t>kódban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jeleztünk</a:t>
            </a:r>
            <a:r>
              <a:rPr lang="en-GB" dirty="0"/>
              <a:t> </a:t>
            </a:r>
            <a:r>
              <a:rPr lang="en-GB" dirty="0" err="1" smtClean="0"/>
              <a:t>semmit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/>
              <a:t>fordítónak</a:t>
            </a:r>
            <a:r>
              <a:rPr lang="en-GB" dirty="0"/>
              <a:t> a </a:t>
            </a:r>
            <a:r>
              <a:rPr lang="en-GB" dirty="0" err="1"/>
              <a:t>tagfüggvényekről</a:t>
            </a:r>
            <a:r>
              <a:rPr lang="en-GB" dirty="0"/>
              <a:t>, </a:t>
            </a:r>
            <a:r>
              <a:rPr lang="en-GB" dirty="0" err="1"/>
              <a:t>ezért</a:t>
            </a:r>
            <a:r>
              <a:rPr lang="en-GB" dirty="0"/>
              <a:t> </a:t>
            </a:r>
            <a:r>
              <a:rPr lang="en-GB" dirty="0" err="1"/>
              <a:t>figyelmeztetést</a:t>
            </a:r>
            <a:r>
              <a:rPr lang="en-GB" dirty="0"/>
              <a:t> </a:t>
            </a:r>
            <a:r>
              <a:rPr lang="en-GB" dirty="0" err="1"/>
              <a:t>mutat</a:t>
            </a:r>
            <a:r>
              <a:rPr lang="en-GB" dirty="0"/>
              <a:t>, </a:t>
            </a:r>
            <a:r>
              <a:rPr lang="en-GB" dirty="0" err="1"/>
              <a:t>mivel</a:t>
            </a:r>
            <a:r>
              <a:rPr lang="en-GB" dirty="0"/>
              <a:t> a </a:t>
            </a:r>
            <a:r>
              <a:rPr lang="en-GB" dirty="0" err="1"/>
              <a:t>Kutya</a:t>
            </a:r>
            <a:r>
              <a:rPr lang="en-GB" dirty="0"/>
              <a:t> </a:t>
            </a:r>
            <a:r>
              <a:rPr lang="en-GB" dirty="0" err="1"/>
              <a:t>tagfüggvénye</a:t>
            </a:r>
            <a:r>
              <a:rPr lang="en-GB" dirty="0"/>
              <a:t> </a:t>
            </a:r>
            <a:r>
              <a:rPr lang="en-GB" dirty="0" err="1"/>
              <a:t>eltakarja</a:t>
            </a:r>
            <a:r>
              <a:rPr lang="en-GB" dirty="0"/>
              <a:t> (shadow). Ha </a:t>
            </a:r>
            <a:r>
              <a:rPr lang="en-GB" dirty="0" err="1"/>
              <a:t>azt</a:t>
            </a:r>
            <a:r>
              <a:rPr lang="en-GB" dirty="0"/>
              <a:t> </a:t>
            </a:r>
            <a:r>
              <a:rPr lang="en-GB" dirty="0" err="1"/>
              <a:t>akarjuk</a:t>
            </a:r>
            <a:r>
              <a:rPr lang="en-GB" dirty="0"/>
              <a:t>, </a:t>
            </a:r>
            <a:r>
              <a:rPr lang="en-GB" dirty="0" err="1"/>
              <a:t>hogy</a:t>
            </a:r>
            <a:r>
              <a:rPr lang="en-GB" dirty="0"/>
              <a:t> ne </a:t>
            </a:r>
            <a:r>
              <a:rPr lang="en-GB" dirty="0" err="1"/>
              <a:t>jelezzen</a:t>
            </a:r>
            <a:r>
              <a:rPr lang="en-GB" dirty="0"/>
              <a:t>, </a:t>
            </a:r>
            <a:r>
              <a:rPr lang="en-GB" dirty="0" err="1"/>
              <a:t>javítsuk</a:t>
            </a:r>
            <a:r>
              <a:rPr lang="en-GB" dirty="0"/>
              <a:t> </a:t>
            </a:r>
            <a:r>
              <a:rPr lang="en-GB" dirty="0" err="1"/>
              <a:t>ki</a:t>
            </a:r>
            <a:r>
              <a:rPr lang="en-GB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742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en-GB" dirty="0" smtClean="0"/>
              <a:t>new</a:t>
            </a:r>
            <a:endParaRPr lang="hu-H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" y="3002107"/>
            <a:ext cx="6162675" cy="3057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6337" y="3441380"/>
            <a:ext cx="6334125" cy="3152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250" y="1514475"/>
            <a:ext cx="8648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dirty="0" err="1" smtClean="0"/>
              <a:t>kutya</a:t>
            </a:r>
            <a:r>
              <a:rPr lang="en-GB" dirty="0" smtClean="0"/>
              <a:t> </a:t>
            </a:r>
            <a:r>
              <a:rPr lang="en-GB" dirty="0" err="1"/>
              <a:t>további</a:t>
            </a:r>
            <a:r>
              <a:rPr lang="en-GB" dirty="0"/>
              <a:t> </a:t>
            </a:r>
            <a:r>
              <a:rPr lang="en-GB" dirty="0" err="1"/>
              <a:t>leszármazottjai</a:t>
            </a:r>
            <a:r>
              <a:rPr lang="en-GB" dirty="0"/>
              <a:t> a new </a:t>
            </a:r>
            <a:r>
              <a:rPr lang="en-GB" dirty="0" err="1"/>
              <a:t>módosító</a:t>
            </a:r>
            <a:r>
              <a:rPr lang="en-GB" dirty="0"/>
              <a:t> </a:t>
            </a:r>
            <a:r>
              <a:rPr lang="en-GB" dirty="0" err="1"/>
              <a:t>miatt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tudják</a:t>
            </a:r>
            <a:r>
              <a:rPr lang="en-GB" dirty="0"/>
              <a:t> </a:t>
            </a:r>
            <a:r>
              <a:rPr lang="en-GB" dirty="0" err="1"/>
              <a:t>felülírni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Evés</a:t>
            </a:r>
            <a:r>
              <a:rPr lang="en-GB" dirty="0"/>
              <a:t> </a:t>
            </a:r>
            <a:r>
              <a:rPr lang="en-GB" dirty="0" err="1"/>
              <a:t>metódust</a:t>
            </a:r>
            <a:r>
              <a:rPr lang="en-GB" dirty="0"/>
              <a:t>, </a:t>
            </a:r>
            <a:r>
              <a:rPr lang="en-GB" dirty="0" err="1"/>
              <a:t>így</a:t>
            </a:r>
            <a:r>
              <a:rPr lang="en-GB" dirty="0"/>
              <a:t> ha </a:t>
            </a:r>
            <a:r>
              <a:rPr lang="en-GB" dirty="0" err="1"/>
              <a:t>azt</a:t>
            </a:r>
            <a:r>
              <a:rPr lang="en-GB" dirty="0"/>
              <a:t> </a:t>
            </a:r>
            <a:r>
              <a:rPr lang="en-GB" dirty="0" err="1"/>
              <a:t>szeretnénk</a:t>
            </a:r>
            <a:r>
              <a:rPr lang="en-GB" dirty="0"/>
              <a:t>, </a:t>
            </a:r>
            <a:r>
              <a:rPr lang="en-GB" dirty="0" err="1"/>
              <a:t>hogy</a:t>
            </a:r>
            <a:r>
              <a:rPr lang="en-GB" dirty="0"/>
              <a:t> </a:t>
            </a:r>
            <a:r>
              <a:rPr lang="en-GB" dirty="0" err="1"/>
              <a:t>továbbra</a:t>
            </a:r>
            <a:r>
              <a:rPr lang="en-GB" dirty="0"/>
              <a:t> is </a:t>
            </a:r>
            <a:r>
              <a:rPr lang="en-GB" dirty="0" err="1"/>
              <a:t>módosítható</a:t>
            </a:r>
            <a:r>
              <a:rPr lang="en-GB" dirty="0"/>
              <a:t> </a:t>
            </a:r>
            <a:r>
              <a:rPr lang="en-GB" dirty="0" err="1"/>
              <a:t>legyen</a:t>
            </a:r>
            <a:r>
              <a:rPr lang="en-GB" dirty="0"/>
              <a:t> a new </a:t>
            </a:r>
            <a:r>
              <a:rPr lang="en-GB" dirty="0" err="1"/>
              <a:t>szó</a:t>
            </a:r>
            <a:r>
              <a:rPr lang="en-GB" dirty="0"/>
              <a:t> </a:t>
            </a:r>
            <a:r>
              <a:rPr lang="en-GB" dirty="0" err="1"/>
              <a:t>után</a:t>
            </a:r>
            <a:r>
              <a:rPr lang="en-GB" dirty="0"/>
              <a:t> </a:t>
            </a:r>
            <a:r>
              <a:rPr lang="en-GB" dirty="0" err="1"/>
              <a:t>használjuk</a:t>
            </a:r>
            <a:r>
              <a:rPr lang="en-GB" dirty="0"/>
              <a:t> </a:t>
            </a:r>
            <a:r>
              <a:rPr lang="en-GB" dirty="0" err="1"/>
              <a:t>újra</a:t>
            </a:r>
            <a:r>
              <a:rPr lang="en-GB" dirty="0"/>
              <a:t> a virtual </a:t>
            </a:r>
            <a:r>
              <a:rPr lang="en-GB" dirty="0" err="1"/>
              <a:t>szócskát</a:t>
            </a:r>
            <a:r>
              <a:rPr lang="en-GB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19129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en-GB" dirty="0" smtClean="0"/>
              <a:t>sealed</a:t>
            </a:r>
            <a:endParaRPr lang="hu-H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25" y="3657963"/>
            <a:ext cx="7341294" cy="21253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71650" y="2438399"/>
            <a:ext cx="735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 a sealed </a:t>
            </a:r>
            <a:r>
              <a:rPr lang="en-GB" dirty="0" err="1"/>
              <a:t>kulcsszót</a:t>
            </a:r>
            <a:r>
              <a:rPr lang="en-GB" dirty="0"/>
              <a:t> </a:t>
            </a:r>
            <a:r>
              <a:rPr lang="en-GB" dirty="0" err="1"/>
              <a:t>egy</a:t>
            </a:r>
            <a:r>
              <a:rPr lang="en-GB" dirty="0"/>
              <a:t> </a:t>
            </a:r>
            <a:r>
              <a:rPr lang="en-GB" dirty="0" err="1"/>
              <a:t>osztály</a:t>
            </a:r>
            <a:r>
              <a:rPr lang="en-GB" dirty="0"/>
              <a:t> </a:t>
            </a:r>
            <a:r>
              <a:rPr lang="en-GB" dirty="0" err="1"/>
              <a:t>előtt</a:t>
            </a:r>
            <a:r>
              <a:rPr lang="en-GB" dirty="0"/>
              <a:t> </a:t>
            </a:r>
            <a:r>
              <a:rPr lang="en-GB" dirty="0" err="1"/>
              <a:t>használjuk</a:t>
            </a:r>
            <a:r>
              <a:rPr lang="en-GB" dirty="0"/>
              <a:t>, </a:t>
            </a:r>
            <a:r>
              <a:rPr lang="en-GB" dirty="0" err="1"/>
              <a:t>akkor</a:t>
            </a:r>
            <a:r>
              <a:rPr lang="en-GB" dirty="0"/>
              <a:t> </a:t>
            </a:r>
            <a:r>
              <a:rPr lang="en-GB" dirty="0" err="1"/>
              <a:t>azt</a:t>
            </a:r>
            <a:r>
              <a:rPr lang="en-GB" dirty="0"/>
              <a:t> </a:t>
            </a:r>
            <a:r>
              <a:rPr lang="en-GB" dirty="0" err="1"/>
              <a:t>mondjuk</a:t>
            </a:r>
            <a:r>
              <a:rPr lang="en-GB" dirty="0"/>
              <a:t> meg, </a:t>
            </a:r>
            <a:r>
              <a:rPr lang="en-GB" dirty="0" err="1"/>
              <a:t>hogy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osztálynak</a:t>
            </a:r>
            <a:r>
              <a:rPr lang="en-GB" dirty="0"/>
              <a:t> </a:t>
            </a:r>
            <a:r>
              <a:rPr lang="en-GB" dirty="0" err="1"/>
              <a:t>már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lehetnek</a:t>
            </a:r>
            <a:r>
              <a:rPr lang="en-GB" dirty="0"/>
              <a:t> </a:t>
            </a:r>
            <a:r>
              <a:rPr lang="en-GB" dirty="0" err="1"/>
              <a:t>további</a:t>
            </a:r>
            <a:r>
              <a:rPr lang="en-GB" dirty="0"/>
              <a:t> </a:t>
            </a:r>
            <a:r>
              <a:rPr lang="en-GB" dirty="0" err="1" smtClean="0"/>
              <a:t>leszármazottai</a:t>
            </a:r>
            <a:r>
              <a:rPr lang="en-GB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079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45958" y="409480"/>
            <a:ext cx="7766936" cy="982902"/>
          </a:xfrm>
        </p:spPr>
        <p:txBody>
          <a:bodyPr/>
          <a:lstStyle/>
          <a:p>
            <a:pPr algn="l"/>
            <a:r>
              <a:rPr lang="en-GB" dirty="0" smtClean="0"/>
              <a:t>sealed</a:t>
            </a:r>
            <a:endParaRPr lang="hu-H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387" y="3580031"/>
            <a:ext cx="7229475" cy="28098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4849" y="2209800"/>
            <a:ext cx="955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sealed </a:t>
            </a:r>
            <a:r>
              <a:rPr lang="en-GB" dirty="0" err="1"/>
              <a:t>módosítót</a:t>
            </a:r>
            <a:r>
              <a:rPr lang="en-GB" dirty="0"/>
              <a:t> </a:t>
            </a:r>
            <a:r>
              <a:rPr lang="en-GB" dirty="0" err="1"/>
              <a:t>metódusoknál</a:t>
            </a:r>
            <a:r>
              <a:rPr lang="en-GB" dirty="0"/>
              <a:t> </a:t>
            </a:r>
            <a:r>
              <a:rPr lang="en-GB" dirty="0" err="1"/>
              <a:t>csak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override-al </a:t>
            </a:r>
            <a:r>
              <a:rPr lang="en-GB" dirty="0" err="1"/>
              <a:t>együtt</a:t>
            </a:r>
            <a:r>
              <a:rPr lang="en-GB" dirty="0"/>
              <a:t> </a:t>
            </a:r>
            <a:r>
              <a:rPr lang="en-GB" dirty="0" err="1"/>
              <a:t>használhatjuk</a:t>
            </a:r>
            <a:r>
              <a:rPr lang="en-GB" dirty="0"/>
              <a:t>, </a:t>
            </a:r>
            <a:r>
              <a:rPr lang="en-GB" dirty="0" err="1"/>
              <a:t>azt</a:t>
            </a:r>
            <a:r>
              <a:rPr lang="en-GB" dirty="0"/>
              <a:t> </a:t>
            </a:r>
            <a:r>
              <a:rPr lang="en-GB" dirty="0" err="1"/>
              <a:t>mondjuk</a:t>
            </a:r>
            <a:r>
              <a:rPr lang="en-GB" dirty="0"/>
              <a:t> meg, </a:t>
            </a:r>
            <a:r>
              <a:rPr lang="en-GB" dirty="0" err="1"/>
              <a:t>hogy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</a:t>
            </a:r>
            <a:r>
              <a:rPr lang="en-GB" dirty="0" err="1"/>
              <a:t>adott</a:t>
            </a:r>
            <a:r>
              <a:rPr lang="en-GB" dirty="0"/>
              <a:t> </a:t>
            </a:r>
            <a:r>
              <a:rPr lang="en-GB" dirty="0" err="1"/>
              <a:t>metódust</a:t>
            </a:r>
            <a:r>
              <a:rPr lang="en-GB" dirty="0"/>
              <a:t> </a:t>
            </a:r>
            <a:r>
              <a:rPr lang="en-GB" dirty="0" err="1"/>
              <a:t>már</a:t>
            </a:r>
            <a:r>
              <a:rPr lang="en-GB" dirty="0"/>
              <a:t> </a:t>
            </a:r>
            <a:r>
              <a:rPr lang="en-GB" dirty="0" err="1"/>
              <a:t>nem</a:t>
            </a:r>
            <a:r>
              <a:rPr lang="en-GB" dirty="0"/>
              <a:t> </a:t>
            </a:r>
            <a:r>
              <a:rPr lang="en-GB" dirty="0" err="1"/>
              <a:t>lehet</a:t>
            </a:r>
            <a:r>
              <a:rPr lang="en-GB" dirty="0"/>
              <a:t> a </a:t>
            </a:r>
            <a:r>
              <a:rPr lang="en-GB" dirty="0" err="1"/>
              <a:t>leszármaztatott</a:t>
            </a:r>
            <a:r>
              <a:rPr lang="en-GB" dirty="0"/>
              <a:t> </a:t>
            </a:r>
            <a:r>
              <a:rPr lang="en-GB" dirty="0" err="1"/>
              <a:t>osztályokban</a:t>
            </a:r>
            <a:r>
              <a:rPr lang="en-GB" dirty="0"/>
              <a:t> </a:t>
            </a:r>
            <a:r>
              <a:rPr lang="en-GB" dirty="0" err="1"/>
              <a:t>felülbírálni</a:t>
            </a:r>
            <a:r>
              <a:rPr lang="en-GB" dirty="0"/>
              <a:t>, </a:t>
            </a:r>
            <a:r>
              <a:rPr lang="en-GB" dirty="0" err="1"/>
              <a:t>igy</a:t>
            </a:r>
            <a:r>
              <a:rPr lang="en-GB" dirty="0"/>
              <a:t> a Labrador </a:t>
            </a:r>
            <a:r>
              <a:rPr lang="en-GB" dirty="0" err="1"/>
              <a:t>osztály</a:t>
            </a:r>
            <a:r>
              <a:rPr lang="en-GB" dirty="0"/>
              <a:t> </a:t>
            </a:r>
            <a:r>
              <a:rPr lang="en-GB" dirty="0" err="1"/>
              <a:t>helytelen</a:t>
            </a:r>
            <a:r>
              <a:rPr lang="en-GB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36749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858</Words>
  <Application>Microsoft Office PowerPoint</Application>
  <PresentationFormat>Szélesvásznú</PresentationFormat>
  <Paragraphs>171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8" baseType="lpstr">
      <vt:lpstr>Arial</vt:lpstr>
      <vt:lpstr>Consolas</vt:lpstr>
      <vt:lpstr>Trebuchet MS</vt:lpstr>
      <vt:lpstr>Wingdings</vt:lpstr>
      <vt:lpstr>Wingdings 3</vt:lpstr>
      <vt:lpstr>Facet</vt:lpstr>
      <vt:lpstr>Objektumorientált programozás C#-ban</vt:lpstr>
      <vt:lpstr>Polimorfizmus</vt:lpstr>
      <vt:lpstr>Polimorfizmus</vt:lpstr>
      <vt:lpstr>virtual és override</vt:lpstr>
      <vt:lpstr>virtual és override</vt:lpstr>
      <vt:lpstr>new</vt:lpstr>
      <vt:lpstr>new</vt:lpstr>
      <vt:lpstr>sealed</vt:lpstr>
      <vt:lpstr>sealed</vt:lpstr>
      <vt:lpstr>1. Feladat</vt:lpstr>
      <vt:lpstr>1. Feladat</vt:lpstr>
      <vt:lpstr>1. Feladat</vt:lpstr>
      <vt:lpstr>2. Feladat</vt:lpstr>
      <vt:lpstr>Grafikus felület C#-ban</vt:lpstr>
      <vt:lpstr>Grafikus felület C#-ban</vt:lpstr>
      <vt:lpstr>Grafikus felület C#-ban</vt:lpstr>
      <vt:lpstr>Grafikus felület C#-ban</vt:lpstr>
      <vt:lpstr>Grafikus felület C#-ban</vt:lpstr>
      <vt:lpstr>Grafikus felület C#-ban</vt:lpstr>
      <vt:lpstr>Grafikus felület C#-ban</vt:lpstr>
      <vt:lpstr>Grafikus felület C#-ban</vt:lpstr>
      <vt:lpstr>Példa Polymorfizmusra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Fejér Magdolna</cp:lastModifiedBy>
  <cp:revision>94</cp:revision>
  <dcterms:created xsi:type="dcterms:W3CDTF">2019-05-07T16:11:14Z</dcterms:created>
  <dcterms:modified xsi:type="dcterms:W3CDTF">2019-06-12T08:32:21Z</dcterms:modified>
</cp:coreProperties>
</file>